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5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6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7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8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9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10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96" r:id="rId2"/>
    <p:sldMasterId id="2147483684" r:id="rId3"/>
    <p:sldMasterId id="2147483672" r:id="rId4"/>
    <p:sldMasterId id="2147483870" r:id="rId5"/>
    <p:sldMasterId id="2147483874" r:id="rId6"/>
    <p:sldMasterId id="2147483886" r:id="rId7"/>
    <p:sldMasterId id="2147483898" r:id="rId8"/>
    <p:sldMasterId id="2147483910" r:id="rId9"/>
    <p:sldMasterId id="2147483922" r:id="rId10"/>
    <p:sldMasterId id="2147483946" r:id="rId11"/>
  </p:sldMasterIdLst>
  <p:notesMasterIdLst>
    <p:notesMasterId r:id="rId33"/>
  </p:notesMasterIdLst>
  <p:sldIdLst>
    <p:sldId id="295" r:id="rId12"/>
    <p:sldId id="261" r:id="rId13"/>
    <p:sldId id="277" r:id="rId14"/>
    <p:sldId id="267" r:id="rId15"/>
    <p:sldId id="296" r:id="rId16"/>
    <p:sldId id="284" r:id="rId17"/>
    <p:sldId id="268" r:id="rId18"/>
    <p:sldId id="285" r:id="rId19"/>
    <p:sldId id="269" r:id="rId20"/>
    <p:sldId id="286" r:id="rId21"/>
    <p:sldId id="272" r:id="rId22"/>
    <p:sldId id="293" r:id="rId23"/>
    <p:sldId id="294" r:id="rId24"/>
    <p:sldId id="271" r:id="rId25"/>
    <p:sldId id="297" r:id="rId26"/>
    <p:sldId id="273" r:id="rId27"/>
    <p:sldId id="287" r:id="rId28"/>
    <p:sldId id="291" r:id="rId29"/>
    <p:sldId id="292" r:id="rId30"/>
    <p:sldId id="290" r:id="rId31"/>
    <p:sldId id="265" r:id="rId32"/>
  </p:sldIdLst>
  <p:sldSz cx="10260013" cy="7196138"/>
  <p:notesSz cx="6797675" cy="992663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BF61"/>
    <a:srgbClr val="0073EB"/>
    <a:srgbClr val="00C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98" y="-210"/>
      </p:cViewPr>
      <p:guideLst>
        <p:guide orient="horz" pos="724"/>
        <p:guide pos="82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71" d="100"/>
          <a:sy n="171" d="100"/>
        </p:scale>
        <p:origin x="-5416" y="-10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0F6DB2-1058-485D-A0CD-1F260AE8D033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E5DA75-5926-4B1A-8495-62CC3C84E7DD}">
      <dgm:prSet phldrT="[Testo]" custT="1"/>
      <dgm:spPr>
        <a:solidFill>
          <a:srgbClr val="0073EB"/>
        </a:solidFill>
      </dgm:spPr>
      <dgm:t>
        <a:bodyPr/>
        <a:lstStyle/>
        <a:p>
          <a:r>
            <a:rPr lang="it-IT" sz="1600" dirty="0" smtClean="0">
              <a:latin typeface="Arial" pitchFamily="34" charset="0"/>
              <a:cs typeface="Arial" pitchFamily="34" charset="0"/>
            </a:rPr>
            <a:t>Clienti</a:t>
          </a:r>
          <a:endParaRPr lang="en-US" sz="1800" dirty="0">
            <a:latin typeface="Arial" pitchFamily="34" charset="0"/>
            <a:cs typeface="Arial" pitchFamily="34" charset="0"/>
          </a:endParaRPr>
        </a:p>
      </dgm:t>
    </dgm:pt>
    <dgm:pt modelId="{C2E8C917-ED0A-45D2-820C-08B08EC99F77}" type="parTrans" cxnId="{44414DE7-C3A7-4450-8F8C-03E8E4728CE6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F3C9D928-E976-4033-AA54-DE542EA76795}" type="sibTrans" cxnId="{44414DE7-C3A7-4450-8F8C-03E8E4728CE6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162EF2C8-A9AB-40A4-B313-BACCA03DBD50}">
      <dgm:prSet phldrT="[Testo]" custT="1"/>
      <dgm:spPr/>
      <dgm:t>
        <a:bodyPr/>
        <a:lstStyle/>
        <a:p>
          <a:endParaRPr lang="en-US" sz="2000" i="1" dirty="0">
            <a:solidFill>
              <a:schemeClr val="tx1">
                <a:lumMod val="75000"/>
                <a:lumOff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D66227C-1B7B-486E-A1D8-54BB95C1E714}" type="parTrans" cxnId="{3EF44532-D52F-47B0-9374-701B757E96AC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7C09950E-CC91-4C13-B1B1-8B8916335CCD}" type="sibTrans" cxnId="{3EF44532-D52F-47B0-9374-701B757E96AC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69ED35D0-D642-4D59-A5DB-C5B1A5F9E1F9}">
      <dgm:prSet phldrT="[Testo]" custT="1"/>
      <dgm:spPr>
        <a:solidFill>
          <a:srgbClr val="0073EB"/>
        </a:solidFill>
      </dgm:spPr>
      <dgm:t>
        <a:bodyPr/>
        <a:lstStyle/>
        <a:p>
          <a:r>
            <a:rPr lang="it-IT" sz="1600" dirty="0" smtClean="0">
              <a:latin typeface="Arial" pitchFamily="34" charset="0"/>
              <a:cs typeface="Arial" pitchFamily="34" charset="0"/>
            </a:rPr>
            <a:t>Intermediari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362CBABB-C657-4094-B92F-8AED963771F7}" type="parTrans" cxnId="{0C9430FD-50E4-440E-B8C0-529137B66307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D833D62F-AB23-4262-B7EB-287AA9CAAE92}" type="sibTrans" cxnId="{0C9430FD-50E4-440E-B8C0-529137B66307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237FDA2B-071B-4AB0-916B-10D9D6045AAC}">
      <dgm:prSet phldrT="[Testo]" custT="1"/>
      <dgm:spPr/>
      <dgm:t>
        <a:bodyPr/>
        <a:lstStyle/>
        <a:p>
          <a:endParaRPr lang="en-US" sz="2000" dirty="0">
            <a:solidFill>
              <a:schemeClr val="tx1">
                <a:lumMod val="75000"/>
                <a:lumOff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7CE963C4-6340-4886-AE45-C88D427CFBB5}" type="parTrans" cxnId="{D4721225-9E21-43B2-B487-5A21DA830999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4A2A48E2-695B-481A-9504-D7F1296A5C5A}" type="sibTrans" cxnId="{D4721225-9E21-43B2-B487-5A21DA830999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3E8463D6-0C1A-4743-B84B-45A78A44ABF2}">
      <dgm:prSet phldrT="[Testo]" custT="1"/>
      <dgm:spPr>
        <a:solidFill>
          <a:srgbClr val="0073EB"/>
        </a:solidFill>
      </dgm:spPr>
      <dgm:t>
        <a:bodyPr/>
        <a:lstStyle/>
        <a:p>
          <a:r>
            <a:rPr lang="it-IT" sz="1600" dirty="0" smtClean="0">
              <a:latin typeface="Arial" pitchFamily="34" charset="0"/>
              <a:cs typeface="Arial" pitchFamily="34" charset="0"/>
            </a:rPr>
            <a:t>Assicuratori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C048221A-CC2B-4EE7-97E5-ADA6B15FCB74}" type="parTrans" cxnId="{C8B15BE5-0614-43C0-BD95-26ABF0310317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934B017D-EF4C-4979-865A-FC6496A00BF6}" type="sibTrans" cxnId="{C8B15BE5-0614-43C0-BD95-26ABF0310317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E6072CE2-9F7E-4139-ACB4-DD017A2C4F65}">
      <dgm:prSet phldrT="[Testo]" custT="1"/>
      <dgm:spPr/>
      <dgm:t>
        <a:bodyPr/>
        <a:lstStyle/>
        <a:p>
          <a:endParaRPr lang="en-US" sz="2000" dirty="0">
            <a:solidFill>
              <a:schemeClr val="tx1">
                <a:lumMod val="75000"/>
                <a:lumOff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D1776046-73BC-4813-B2AD-3B1C0E211B22}" type="parTrans" cxnId="{7A154182-65C7-41AB-81BB-8D139C05573A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C35C891B-10AF-4FDC-A5EE-C51B0AEC3EC7}" type="sibTrans" cxnId="{7A154182-65C7-41AB-81BB-8D139C05573A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8BED301E-6419-48B4-81B8-F1FED7DACEC0}" type="pres">
      <dgm:prSet presAssocID="{FA0F6DB2-1058-485D-A0CD-1F260AE8D033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9B084A0-6FF8-49E3-9D2B-7D3FE51FA118}" type="pres">
      <dgm:prSet presAssocID="{FA0F6DB2-1058-485D-A0CD-1F260AE8D033}" presName="cycle" presStyleCnt="0"/>
      <dgm:spPr/>
    </dgm:pt>
    <dgm:pt modelId="{524406DE-DF09-484F-94E9-6E1520DB6024}" type="pres">
      <dgm:prSet presAssocID="{FA0F6DB2-1058-485D-A0CD-1F260AE8D033}" presName="centerShape" presStyleCnt="0"/>
      <dgm:spPr/>
    </dgm:pt>
    <dgm:pt modelId="{93B1779D-D16D-431A-8897-3C0598CC5B4B}" type="pres">
      <dgm:prSet presAssocID="{FA0F6DB2-1058-485D-A0CD-1F260AE8D033}" presName="connSite" presStyleLbl="node1" presStyleIdx="0" presStyleCnt="4"/>
      <dgm:spPr/>
    </dgm:pt>
    <dgm:pt modelId="{79939C31-6282-4D02-A8CC-E411D0754D0B}" type="pres">
      <dgm:prSet presAssocID="{FA0F6DB2-1058-485D-A0CD-1F260AE8D033}" presName="visible" presStyleLbl="node1" presStyleIdx="0" presStyleCnt="4" custLinFactNeighborY="701"/>
      <dgm:spPr>
        <a:solidFill>
          <a:srgbClr val="0EBF61"/>
        </a:solidFill>
      </dgm:spPr>
    </dgm:pt>
    <dgm:pt modelId="{3A029410-BD15-49B7-A6CE-2B2652947C6E}" type="pres">
      <dgm:prSet presAssocID="{C2E8C917-ED0A-45D2-820C-08B08EC99F77}" presName="Name25" presStyleLbl="parChTrans1D1" presStyleIdx="0" presStyleCnt="3"/>
      <dgm:spPr/>
      <dgm:t>
        <a:bodyPr/>
        <a:lstStyle/>
        <a:p>
          <a:endParaRPr lang="en-US"/>
        </a:p>
      </dgm:t>
    </dgm:pt>
    <dgm:pt modelId="{B02601B3-A3E4-4C1E-881C-F854115FC858}" type="pres">
      <dgm:prSet presAssocID="{46E5DA75-5926-4B1A-8495-62CC3C84E7DD}" presName="node" presStyleCnt="0"/>
      <dgm:spPr/>
    </dgm:pt>
    <dgm:pt modelId="{F459F356-6E44-498C-A81A-50961178BE32}" type="pres">
      <dgm:prSet presAssocID="{46E5DA75-5926-4B1A-8495-62CC3C84E7DD}" presName="parentNode" presStyleLbl="node1" presStyleIdx="1" presStyleCnt="4" custScaleX="123635" custScaleY="10424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24959A-1955-4825-B882-AC4ED73E9D06}" type="pres">
      <dgm:prSet presAssocID="{46E5DA75-5926-4B1A-8495-62CC3C84E7DD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BE52DC-EB6D-4E4D-8F5B-B1C6A9CCA96B}" type="pres">
      <dgm:prSet presAssocID="{362CBABB-C657-4094-B92F-8AED963771F7}" presName="Name25" presStyleLbl="parChTrans1D1" presStyleIdx="1" presStyleCnt="3"/>
      <dgm:spPr/>
      <dgm:t>
        <a:bodyPr/>
        <a:lstStyle/>
        <a:p>
          <a:endParaRPr lang="en-US"/>
        </a:p>
      </dgm:t>
    </dgm:pt>
    <dgm:pt modelId="{8356C571-DEBB-4A13-95C0-5600E85E23A0}" type="pres">
      <dgm:prSet presAssocID="{69ED35D0-D642-4D59-A5DB-C5B1A5F9E1F9}" presName="node" presStyleCnt="0"/>
      <dgm:spPr/>
    </dgm:pt>
    <dgm:pt modelId="{21A6661C-708F-46E5-BA51-7062AE91700D}" type="pres">
      <dgm:prSet presAssocID="{69ED35D0-D642-4D59-A5DB-C5B1A5F9E1F9}" presName="parentNode" presStyleLbl="node1" presStyleIdx="2" presStyleCnt="4" custScaleX="120189" custScaleY="10220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EF99B8-C609-412E-82F4-CD9C7A28C6C5}" type="pres">
      <dgm:prSet presAssocID="{69ED35D0-D642-4D59-A5DB-C5B1A5F9E1F9}" presName="child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586321-4419-4885-8897-2F04BE4D8785}" type="pres">
      <dgm:prSet presAssocID="{C048221A-CC2B-4EE7-97E5-ADA6B15FCB74}" presName="Name25" presStyleLbl="parChTrans1D1" presStyleIdx="2" presStyleCnt="3"/>
      <dgm:spPr/>
      <dgm:t>
        <a:bodyPr/>
        <a:lstStyle/>
        <a:p>
          <a:endParaRPr lang="en-US"/>
        </a:p>
      </dgm:t>
    </dgm:pt>
    <dgm:pt modelId="{0832F242-12B2-487B-80C5-67C551B8DDDA}" type="pres">
      <dgm:prSet presAssocID="{3E8463D6-0C1A-4743-B84B-45A78A44ABF2}" presName="node" presStyleCnt="0"/>
      <dgm:spPr/>
    </dgm:pt>
    <dgm:pt modelId="{868B422D-4752-45D8-852E-4AF869BAA01A}" type="pres">
      <dgm:prSet presAssocID="{3E8463D6-0C1A-4743-B84B-45A78A44ABF2}" presName="parentNode" presStyleLbl="node1" presStyleIdx="3" presStyleCnt="4" custScaleX="123635" custScaleY="10774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F729EA-6E4A-4355-A2CD-99CE4B5BDC99}" type="pres">
      <dgm:prSet presAssocID="{3E8463D6-0C1A-4743-B84B-45A78A44ABF2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FF4FE3-758F-470B-B041-A627D474545F}" type="presOf" srcId="{69ED35D0-D642-4D59-A5DB-C5B1A5F9E1F9}" destId="{21A6661C-708F-46E5-BA51-7062AE91700D}" srcOrd="0" destOrd="0" presId="urn:microsoft.com/office/officeart/2005/8/layout/radial2"/>
    <dgm:cxn modelId="{FE5B7307-7A3B-4CCF-AD01-164E34B13934}" type="presOf" srcId="{3E8463D6-0C1A-4743-B84B-45A78A44ABF2}" destId="{868B422D-4752-45D8-852E-4AF869BAA01A}" srcOrd="0" destOrd="0" presId="urn:microsoft.com/office/officeart/2005/8/layout/radial2"/>
    <dgm:cxn modelId="{3EF44532-D52F-47B0-9374-701B757E96AC}" srcId="{46E5DA75-5926-4B1A-8495-62CC3C84E7DD}" destId="{162EF2C8-A9AB-40A4-B313-BACCA03DBD50}" srcOrd="0" destOrd="0" parTransId="{1D66227C-1B7B-486E-A1D8-54BB95C1E714}" sibTransId="{7C09950E-CC91-4C13-B1B1-8B8916335CCD}"/>
    <dgm:cxn modelId="{0C9430FD-50E4-440E-B8C0-529137B66307}" srcId="{FA0F6DB2-1058-485D-A0CD-1F260AE8D033}" destId="{69ED35D0-D642-4D59-A5DB-C5B1A5F9E1F9}" srcOrd="1" destOrd="0" parTransId="{362CBABB-C657-4094-B92F-8AED963771F7}" sibTransId="{D833D62F-AB23-4262-B7EB-287AA9CAAE92}"/>
    <dgm:cxn modelId="{D4721225-9E21-43B2-B487-5A21DA830999}" srcId="{69ED35D0-D642-4D59-A5DB-C5B1A5F9E1F9}" destId="{237FDA2B-071B-4AB0-916B-10D9D6045AAC}" srcOrd="0" destOrd="0" parTransId="{7CE963C4-6340-4886-AE45-C88D427CFBB5}" sibTransId="{4A2A48E2-695B-481A-9504-D7F1296A5C5A}"/>
    <dgm:cxn modelId="{44414DE7-C3A7-4450-8F8C-03E8E4728CE6}" srcId="{FA0F6DB2-1058-485D-A0CD-1F260AE8D033}" destId="{46E5DA75-5926-4B1A-8495-62CC3C84E7DD}" srcOrd="0" destOrd="0" parTransId="{C2E8C917-ED0A-45D2-820C-08B08EC99F77}" sibTransId="{F3C9D928-E976-4033-AA54-DE542EA76795}"/>
    <dgm:cxn modelId="{E0330236-4628-4143-9EE1-A9E544AE15B3}" type="presOf" srcId="{162EF2C8-A9AB-40A4-B313-BACCA03DBD50}" destId="{1224959A-1955-4825-B882-AC4ED73E9D06}" srcOrd="0" destOrd="0" presId="urn:microsoft.com/office/officeart/2005/8/layout/radial2"/>
    <dgm:cxn modelId="{7A154182-65C7-41AB-81BB-8D139C05573A}" srcId="{3E8463D6-0C1A-4743-B84B-45A78A44ABF2}" destId="{E6072CE2-9F7E-4139-ACB4-DD017A2C4F65}" srcOrd="0" destOrd="0" parTransId="{D1776046-73BC-4813-B2AD-3B1C0E211B22}" sibTransId="{C35C891B-10AF-4FDC-A5EE-C51B0AEC3EC7}"/>
    <dgm:cxn modelId="{81900506-A538-4488-A990-D32F9BCEC13A}" type="presOf" srcId="{237FDA2B-071B-4AB0-916B-10D9D6045AAC}" destId="{1BEF99B8-C609-412E-82F4-CD9C7A28C6C5}" srcOrd="0" destOrd="0" presId="urn:microsoft.com/office/officeart/2005/8/layout/radial2"/>
    <dgm:cxn modelId="{EB46B600-1017-489C-8B3D-5F78735F0019}" type="presOf" srcId="{C048221A-CC2B-4EE7-97E5-ADA6B15FCB74}" destId="{EB586321-4419-4885-8897-2F04BE4D8785}" srcOrd="0" destOrd="0" presId="urn:microsoft.com/office/officeart/2005/8/layout/radial2"/>
    <dgm:cxn modelId="{C8B15BE5-0614-43C0-BD95-26ABF0310317}" srcId="{FA0F6DB2-1058-485D-A0CD-1F260AE8D033}" destId="{3E8463D6-0C1A-4743-B84B-45A78A44ABF2}" srcOrd="2" destOrd="0" parTransId="{C048221A-CC2B-4EE7-97E5-ADA6B15FCB74}" sibTransId="{934B017D-EF4C-4979-865A-FC6496A00BF6}"/>
    <dgm:cxn modelId="{1A6D60C3-5F57-4131-8B19-FCF1BA32FD12}" type="presOf" srcId="{E6072CE2-9F7E-4139-ACB4-DD017A2C4F65}" destId="{ACF729EA-6E4A-4355-A2CD-99CE4B5BDC99}" srcOrd="0" destOrd="0" presId="urn:microsoft.com/office/officeart/2005/8/layout/radial2"/>
    <dgm:cxn modelId="{2A469EDC-98C6-450E-A8D4-4F6BA078A0C1}" type="presOf" srcId="{FA0F6DB2-1058-485D-A0CD-1F260AE8D033}" destId="{8BED301E-6419-48B4-81B8-F1FED7DACEC0}" srcOrd="0" destOrd="0" presId="urn:microsoft.com/office/officeart/2005/8/layout/radial2"/>
    <dgm:cxn modelId="{278A3796-6DBD-44B9-9240-2BF0BD6D225E}" type="presOf" srcId="{C2E8C917-ED0A-45D2-820C-08B08EC99F77}" destId="{3A029410-BD15-49B7-A6CE-2B2652947C6E}" srcOrd="0" destOrd="0" presId="urn:microsoft.com/office/officeart/2005/8/layout/radial2"/>
    <dgm:cxn modelId="{C65DB617-AB8C-400F-AF65-58F5D963BB11}" type="presOf" srcId="{46E5DA75-5926-4B1A-8495-62CC3C84E7DD}" destId="{F459F356-6E44-498C-A81A-50961178BE32}" srcOrd="0" destOrd="0" presId="urn:microsoft.com/office/officeart/2005/8/layout/radial2"/>
    <dgm:cxn modelId="{3FEA2849-C8FA-45DE-9890-F0758DD22C14}" type="presOf" srcId="{362CBABB-C657-4094-B92F-8AED963771F7}" destId="{65BE52DC-EB6D-4E4D-8F5B-B1C6A9CCA96B}" srcOrd="0" destOrd="0" presId="urn:microsoft.com/office/officeart/2005/8/layout/radial2"/>
    <dgm:cxn modelId="{FDBC1B09-583C-40B8-B030-B7DD4122D3F5}" type="presParOf" srcId="{8BED301E-6419-48B4-81B8-F1FED7DACEC0}" destId="{C9B084A0-6FF8-49E3-9D2B-7D3FE51FA118}" srcOrd="0" destOrd="0" presId="urn:microsoft.com/office/officeart/2005/8/layout/radial2"/>
    <dgm:cxn modelId="{1234952C-9ADA-4C6F-9B6A-D81EBD1B7EC5}" type="presParOf" srcId="{C9B084A0-6FF8-49E3-9D2B-7D3FE51FA118}" destId="{524406DE-DF09-484F-94E9-6E1520DB6024}" srcOrd="0" destOrd="0" presId="urn:microsoft.com/office/officeart/2005/8/layout/radial2"/>
    <dgm:cxn modelId="{4034DA42-4FD2-49DD-95B4-85C0ACFD21D1}" type="presParOf" srcId="{524406DE-DF09-484F-94E9-6E1520DB6024}" destId="{93B1779D-D16D-431A-8897-3C0598CC5B4B}" srcOrd="0" destOrd="0" presId="urn:microsoft.com/office/officeart/2005/8/layout/radial2"/>
    <dgm:cxn modelId="{6E58EC83-B580-453F-8B72-EA7CDFAB8ED0}" type="presParOf" srcId="{524406DE-DF09-484F-94E9-6E1520DB6024}" destId="{79939C31-6282-4D02-A8CC-E411D0754D0B}" srcOrd="1" destOrd="0" presId="urn:microsoft.com/office/officeart/2005/8/layout/radial2"/>
    <dgm:cxn modelId="{E28D8614-889F-4976-8FEF-1E1EE89DD15D}" type="presParOf" srcId="{C9B084A0-6FF8-49E3-9D2B-7D3FE51FA118}" destId="{3A029410-BD15-49B7-A6CE-2B2652947C6E}" srcOrd="1" destOrd="0" presId="urn:microsoft.com/office/officeart/2005/8/layout/radial2"/>
    <dgm:cxn modelId="{8818EB6F-B996-4681-B555-DAF7DFD0AE56}" type="presParOf" srcId="{C9B084A0-6FF8-49E3-9D2B-7D3FE51FA118}" destId="{B02601B3-A3E4-4C1E-881C-F854115FC858}" srcOrd="2" destOrd="0" presId="urn:microsoft.com/office/officeart/2005/8/layout/radial2"/>
    <dgm:cxn modelId="{232C37A8-F827-4943-8F36-2A8BD1A6A426}" type="presParOf" srcId="{B02601B3-A3E4-4C1E-881C-F854115FC858}" destId="{F459F356-6E44-498C-A81A-50961178BE32}" srcOrd="0" destOrd="0" presId="urn:microsoft.com/office/officeart/2005/8/layout/radial2"/>
    <dgm:cxn modelId="{76941639-1156-4D79-9A3A-CFF33FE254E5}" type="presParOf" srcId="{B02601B3-A3E4-4C1E-881C-F854115FC858}" destId="{1224959A-1955-4825-B882-AC4ED73E9D06}" srcOrd="1" destOrd="0" presId="urn:microsoft.com/office/officeart/2005/8/layout/radial2"/>
    <dgm:cxn modelId="{97BB140E-7AF8-46D0-BFA6-AE2ABF095FB2}" type="presParOf" srcId="{C9B084A0-6FF8-49E3-9D2B-7D3FE51FA118}" destId="{65BE52DC-EB6D-4E4D-8F5B-B1C6A9CCA96B}" srcOrd="3" destOrd="0" presId="urn:microsoft.com/office/officeart/2005/8/layout/radial2"/>
    <dgm:cxn modelId="{709F56C3-FD9E-40F7-9257-BDBB7AAA4E76}" type="presParOf" srcId="{C9B084A0-6FF8-49E3-9D2B-7D3FE51FA118}" destId="{8356C571-DEBB-4A13-95C0-5600E85E23A0}" srcOrd="4" destOrd="0" presId="urn:microsoft.com/office/officeart/2005/8/layout/radial2"/>
    <dgm:cxn modelId="{41611E2C-8DB6-445E-84FB-898C9116139E}" type="presParOf" srcId="{8356C571-DEBB-4A13-95C0-5600E85E23A0}" destId="{21A6661C-708F-46E5-BA51-7062AE91700D}" srcOrd="0" destOrd="0" presId="urn:microsoft.com/office/officeart/2005/8/layout/radial2"/>
    <dgm:cxn modelId="{E858C9EC-80C9-414F-B9D1-368F53C14A1D}" type="presParOf" srcId="{8356C571-DEBB-4A13-95C0-5600E85E23A0}" destId="{1BEF99B8-C609-412E-82F4-CD9C7A28C6C5}" srcOrd="1" destOrd="0" presId="urn:microsoft.com/office/officeart/2005/8/layout/radial2"/>
    <dgm:cxn modelId="{F9E3FBAC-D021-4767-8B80-44CE74FA7736}" type="presParOf" srcId="{C9B084A0-6FF8-49E3-9D2B-7D3FE51FA118}" destId="{EB586321-4419-4885-8897-2F04BE4D8785}" srcOrd="5" destOrd="0" presId="urn:microsoft.com/office/officeart/2005/8/layout/radial2"/>
    <dgm:cxn modelId="{B820DBD9-56EF-44FE-9C2A-ED1FB217AA9D}" type="presParOf" srcId="{C9B084A0-6FF8-49E3-9D2B-7D3FE51FA118}" destId="{0832F242-12B2-487B-80C5-67C551B8DDDA}" srcOrd="6" destOrd="0" presId="urn:microsoft.com/office/officeart/2005/8/layout/radial2"/>
    <dgm:cxn modelId="{C55CDAD5-AF7B-43CD-816C-C445A4D21326}" type="presParOf" srcId="{0832F242-12B2-487B-80C5-67C551B8DDDA}" destId="{868B422D-4752-45D8-852E-4AF869BAA01A}" srcOrd="0" destOrd="0" presId="urn:microsoft.com/office/officeart/2005/8/layout/radial2"/>
    <dgm:cxn modelId="{EA83C092-ECAD-4D37-87D6-8D340C1A1592}" type="presParOf" srcId="{0832F242-12B2-487B-80C5-67C551B8DDDA}" destId="{ACF729EA-6E4A-4355-A2CD-99CE4B5BDC99}" srcOrd="1" destOrd="0" presId="urn:microsoft.com/office/officeart/2005/8/layout/radial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86321-4419-4885-8897-2F04BE4D8785}">
      <dsp:nvSpPr>
        <dsp:cNvPr id="0" name=""/>
        <dsp:cNvSpPr/>
      </dsp:nvSpPr>
      <dsp:spPr>
        <a:xfrm rot="2602129">
          <a:off x="2910784" y="3157452"/>
          <a:ext cx="545710" cy="46669"/>
        </a:xfrm>
        <a:custGeom>
          <a:avLst/>
          <a:gdLst/>
          <a:ahLst/>
          <a:cxnLst/>
          <a:rect l="0" t="0" r="0" b="0"/>
          <a:pathLst>
            <a:path>
              <a:moveTo>
                <a:pt x="0" y="23334"/>
              </a:moveTo>
              <a:lnTo>
                <a:pt x="545710" y="233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BE52DC-EB6D-4E4D-8F5B-B1C6A9CCA96B}">
      <dsp:nvSpPr>
        <dsp:cNvPr id="0" name=""/>
        <dsp:cNvSpPr/>
      </dsp:nvSpPr>
      <dsp:spPr>
        <a:xfrm>
          <a:off x="2985288" y="2245149"/>
          <a:ext cx="597457" cy="46669"/>
        </a:xfrm>
        <a:custGeom>
          <a:avLst/>
          <a:gdLst/>
          <a:ahLst/>
          <a:cxnLst/>
          <a:rect l="0" t="0" r="0" b="0"/>
          <a:pathLst>
            <a:path>
              <a:moveTo>
                <a:pt x="0" y="23334"/>
              </a:moveTo>
              <a:lnTo>
                <a:pt x="597457" y="233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029410-BD15-49B7-A6CE-2B2652947C6E}">
      <dsp:nvSpPr>
        <dsp:cNvPr id="0" name=""/>
        <dsp:cNvSpPr/>
      </dsp:nvSpPr>
      <dsp:spPr>
        <a:xfrm rot="18997871">
          <a:off x="2908925" y="1328170"/>
          <a:ext cx="559333" cy="46669"/>
        </a:xfrm>
        <a:custGeom>
          <a:avLst/>
          <a:gdLst/>
          <a:ahLst/>
          <a:cxnLst/>
          <a:rect l="0" t="0" r="0" b="0"/>
          <a:pathLst>
            <a:path>
              <a:moveTo>
                <a:pt x="0" y="23334"/>
              </a:moveTo>
              <a:lnTo>
                <a:pt x="559333" y="233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939C31-6282-4D02-A8CC-E411D0754D0B}">
      <dsp:nvSpPr>
        <dsp:cNvPr id="0" name=""/>
        <dsp:cNvSpPr/>
      </dsp:nvSpPr>
      <dsp:spPr>
        <a:xfrm>
          <a:off x="1121522" y="1187522"/>
          <a:ext cx="2192665" cy="2192665"/>
        </a:xfrm>
        <a:prstGeom prst="ellipse">
          <a:avLst/>
        </a:prstGeom>
        <a:solidFill>
          <a:srgbClr val="0EBF6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59F356-6E44-498C-A81A-50961178BE32}">
      <dsp:nvSpPr>
        <dsp:cNvPr id="0" name=""/>
        <dsp:cNvSpPr/>
      </dsp:nvSpPr>
      <dsp:spPr>
        <a:xfrm>
          <a:off x="3120176" y="-37798"/>
          <a:ext cx="1626541" cy="1371394"/>
        </a:xfrm>
        <a:prstGeom prst="ellipse">
          <a:avLst/>
        </a:prstGeom>
        <a:solidFill>
          <a:srgbClr val="0073E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dirty="0" smtClean="0">
              <a:latin typeface="Arial" pitchFamily="34" charset="0"/>
              <a:cs typeface="Arial" pitchFamily="34" charset="0"/>
            </a:rPr>
            <a:t>Clienti</a:t>
          </a:r>
          <a:endParaRPr lang="en-US" sz="1800" kern="1200" dirty="0">
            <a:latin typeface="Arial" pitchFamily="34" charset="0"/>
            <a:cs typeface="Arial" pitchFamily="34" charset="0"/>
          </a:endParaRPr>
        </a:p>
      </dsp:txBody>
      <dsp:txXfrm>
        <a:off x="3358377" y="163038"/>
        <a:ext cx="1150139" cy="969722"/>
      </dsp:txXfrm>
    </dsp:sp>
    <dsp:sp modelId="{1224959A-1955-4825-B882-AC4ED73E9D06}">
      <dsp:nvSpPr>
        <dsp:cNvPr id="0" name=""/>
        <dsp:cNvSpPr/>
      </dsp:nvSpPr>
      <dsp:spPr>
        <a:xfrm>
          <a:off x="4489600" y="-37798"/>
          <a:ext cx="2439812" cy="13713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i="1" kern="1200" dirty="0">
            <a:solidFill>
              <a:schemeClr val="tx1">
                <a:lumMod val="75000"/>
                <a:lumOff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489600" y="-37798"/>
        <a:ext cx="2439812" cy="1371394"/>
      </dsp:txXfrm>
    </dsp:sp>
    <dsp:sp modelId="{21A6661C-708F-46E5-BA51-7062AE91700D}">
      <dsp:nvSpPr>
        <dsp:cNvPr id="0" name=""/>
        <dsp:cNvSpPr/>
      </dsp:nvSpPr>
      <dsp:spPr>
        <a:xfrm>
          <a:off x="3582745" y="1596160"/>
          <a:ext cx="1581205" cy="1344647"/>
        </a:xfrm>
        <a:prstGeom prst="ellipse">
          <a:avLst/>
        </a:prstGeom>
        <a:solidFill>
          <a:srgbClr val="0073E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dirty="0" smtClean="0">
              <a:latin typeface="Arial" pitchFamily="34" charset="0"/>
              <a:cs typeface="Arial" pitchFamily="34" charset="0"/>
            </a:rPr>
            <a:t>Intermediari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3814307" y="1793079"/>
        <a:ext cx="1118081" cy="950809"/>
      </dsp:txXfrm>
    </dsp:sp>
    <dsp:sp modelId="{1BEF99B8-C609-412E-82F4-CD9C7A28C6C5}">
      <dsp:nvSpPr>
        <dsp:cNvPr id="0" name=""/>
        <dsp:cNvSpPr/>
      </dsp:nvSpPr>
      <dsp:spPr>
        <a:xfrm>
          <a:off x="4963503" y="1596160"/>
          <a:ext cx="2371808" cy="1344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>
            <a:solidFill>
              <a:schemeClr val="tx1">
                <a:lumMod val="75000"/>
                <a:lumOff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963503" y="1596160"/>
        <a:ext cx="2371808" cy="1344647"/>
      </dsp:txXfrm>
    </dsp:sp>
    <dsp:sp modelId="{868B422D-4752-45D8-852E-4AF869BAA01A}">
      <dsp:nvSpPr>
        <dsp:cNvPr id="0" name=""/>
        <dsp:cNvSpPr/>
      </dsp:nvSpPr>
      <dsp:spPr>
        <a:xfrm>
          <a:off x="3120176" y="3180338"/>
          <a:ext cx="1626541" cy="1417466"/>
        </a:xfrm>
        <a:prstGeom prst="ellipse">
          <a:avLst/>
        </a:prstGeom>
        <a:solidFill>
          <a:srgbClr val="0073E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dirty="0" smtClean="0">
              <a:latin typeface="Arial" pitchFamily="34" charset="0"/>
              <a:cs typeface="Arial" pitchFamily="34" charset="0"/>
            </a:rPr>
            <a:t>Assicuratori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3358377" y="3387921"/>
        <a:ext cx="1150139" cy="1002300"/>
      </dsp:txXfrm>
    </dsp:sp>
    <dsp:sp modelId="{ACF729EA-6E4A-4355-A2CD-99CE4B5BDC99}">
      <dsp:nvSpPr>
        <dsp:cNvPr id="0" name=""/>
        <dsp:cNvSpPr/>
      </dsp:nvSpPr>
      <dsp:spPr>
        <a:xfrm>
          <a:off x="4489600" y="3180338"/>
          <a:ext cx="2439812" cy="1417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>
            <a:solidFill>
              <a:schemeClr val="tx1">
                <a:lumMod val="75000"/>
                <a:lumOff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489600" y="3180338"/>
        <a:ext cx="2439812" cy="14174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6125" y="744538"/>
            <a:ext cx="53054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153"/>
            <a:ext cx="4984962" cy="44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306"/>
            <a:ext cx="2945659" cy="49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430306"/>
            <a:ext cx="2945659" cy="49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AFA5E78-29E4-4C97-A40A-A309ACB3305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02748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fld id="{A3535026-1F6B-4FF3-939A-6F44056DA9DC}" type="slidenum">
              <a:rPr lang="it-IT" sz="1200" smtClean="0">
                <a:solidFill>
                  <a:prstClr val="black"/>
                </a:solidFill>
              </a:rPr>
              <a:pPr/>
              <a:t>1</a:t>
            </a:fld>
            <a:endParaRPr lang="it-IT" sz="1200" smtClean="0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ヒラギノ角ゴ Pro W3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/ROBERTO/DOC_C&amp;F_ROBERTO/%3eDUAL/014-13_PPT%20gabbia/jpgPROVA/PPT_Dual_cover.jp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PT_Dual_cover.jpg" descr="/ROBERTO/DOC_C&amp;F_ROBERTO/&gt;DUAL/014-13_PPT gabbia/jpgPROVA/PPT_Dual_cover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10252075" cy="719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810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367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0267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938" y="2235200"/>
            <a:ext cx="8720137" cy="154305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288" y="4078288"/>
            <a:ext cx="7183437" cy="1838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2E04ABB5-6D26-4BA1-B340-112902DE2730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FCAB29D-1497-4B42-BD19-44E87E6F8A0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85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B5012B7D-A7E2-49D0-8F51-B78C73DC5FF8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B6D00165-AF3B-47A7-8485-F3D6CDA3902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182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213" y="4624388"/>
            <a:ext cx="8720137" cy="1428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213" y="3049588"/>
            <a:ext cx="872013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4670A51-D071-4C7B-8697-B117D12EAAEB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4FBAB13-5C7E-4888-9549-7E465EDCBEF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164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0250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5413" y="1679575"/>
            <a:ext cx="4541837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3279A2B-8D70-4B3D-B794-1838E23BB71A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2B8D0B3B-FACF-4BC0-A2DD-926618265CD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17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763" y="2282825"/>
            <a:ext cx="4533900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1763" y="1611313"/>
            <a:ext cx="4535487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1763" y="2282825"/>
            <a:ext cx="4535487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44677EC-ED6A-48FA-AF94-BC83B8A381C5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FC5BA12-9A9B-4971-BAB8-088BE3503E7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989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27F6D88C-98EA-4B2D-9888-8334B5D4DBBC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A3B77A62-DECB-4955-A608-CADDCAE59ED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942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A6E84EE-ACA2-4CC7-AE7A-9BB19CBD286E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9EF99147-9A83-4B0C-8B77-7F646FBF81D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016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5750"/>
            <a:ext cx="3375025" cy="12207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613" y="285750"/>
            <a:ext cx="5735637" cy="61420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5025" cy="4921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6A7E7F1-C703-451A-8E28-EEEC19D9C155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AB1B03B-0BC2-4356-BA86-4CF69433120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658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BAF55C4-CC1E-4723-B094-697FBCEFDCA8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91917BD1-8CB6-4291-89CE-C4FE7967282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070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58D62C0-A76D-4827-88FF-606FEB3950FF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79E973C-1D17-455D-A0A3-4291C52016B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651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9ADF1FA7-28AB-414E-9F53-5F312E06B942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3183FA5-EAAE-4BA1-B67C-CF17367E26E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2301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938" y="2235200"/>
            <a:ext cx="8720137" cy="154305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288" y="4078288"/>
            <a:ext cx="7183437" cy="1838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DF2E88A-4874-4CC7-939A-7261CFB30DD9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105021-600E-4EBA-B134-A3623626A97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637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D2FDEE-4D71-49DF-9319-9A1054D7C8F0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F1F7928-C6CB-4975-9679-9375E6151AC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3329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213" y="4624388"/>
            <a:ext cx="8720137" cy="1428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213" y="3049588"/>
            <a:ext cx="872013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E1E54CA-DD34-44EB-9C33-9E6AA3CF8705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25C1AD-4E94-4818-8686-ED9E7FCCCAE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7861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0250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5413" y="1679575"/>
            <a:ext cx="4541837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533C876-48E2-4B0B-AE42-946E7B5B316C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2B1FA10-3D2A-4949-A9DF-06ED5595782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3717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763" y="2282825"/>
            <a:ext cx="4533900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1763" y="1611313"/>
            <a:ext cx="4535487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1763" y="2282825"/>
            <a:ext cx="4535487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1D84B2B-5990-4B02-96F6-25FA56F3A145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3918A1B-2614-417C-9E4F-755A18CDBCB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96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4826D94-7B80-4058-A887-17D14BA54E65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64ED2A-D3A3-49AD-8750-0753A610D07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535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88BBD8D-0E89-4C11-8794-25E7C2B43449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A8E213C-BF8C-49B8-860F-7DB8CA047CF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4494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5750"/>
            <a:ext cx="3375025" cy="12207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613" y="285750"/>
            <a:ext cx="5735637" cy="61420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5025" cy="4921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2176-0023-46BB-AE13-09AE668B9452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B9774E-EC65-4E8C-B111-15E7758BD4C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7378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832BD8D-4326-41C8-B687-C25E8DEE481B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5F77D9-76C9-421D-BBD8-689BC54075C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8644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5A3566-63DA-4E42-B933-E3D65F12BE31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75DC-620D-49F5-8562-F5B2512EFDD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2360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95533D1-339C-477C-B5AF-C8F2D01AA309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7E70D846-2161-4CBA-A562-8FC6CD37E1D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6528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1D9AE-BF0C-4F51-A0DB-C181F82BCD12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FBE2B45-01EE-473A-97D6-CC033857B97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3278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F9538-C91D-4D88-9319-60360859F470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5814202-90A5-4076-BCB2-FF0BAEF8E7A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1018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4F253-5B72-4729-9207-7A0E8A9DE19B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B46DFE04-A493-450A-8782-D96158688B1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2350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1D9AE-BF0C-4F51-A0DB-C181F82BCD12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FBE2B45-01EE-473A-97D6-CC033857B976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6529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F9538-C91D-4D88-9319-60360859F470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5814202-90A5-4076-BCB2-FF0BAEF8E7A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7380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4F253-5B72-4729-9207-7A0E8A9DE19B}" type="datetimeFigureOut">
              <a:rPr lang="en-US"/>
              <a:pPr>
                <a:defRPr/>
              </a:pPr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B46DFE04-A493-450A-8782-D96158688B18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4292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938" y="2235200"/>
            <a:ext cx="8720137" cy="154305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288" y="4078288"/>
            <a:ext cx="7183437" cy="1838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DF2E88A-4874-4CC7-939A-7261CFB30DD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105021-600E-4EBA-B134-A3623626A979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2263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D2FDEE-4D71-49DF-9319-9A1054D7C8F0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F1F7928-C6CB-4975-9679-9375E6151AC2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4533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213" y="4624388"/>
            <a:ext cx="8720137" cy="1428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213" y="3049588"/>
            <a:ext cx="872013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E1E54CA-DD34-44EB-9C33-9E6AA3CF870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25C1AD-4E94-4818-8686-ED9E7FCCCAEF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9146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0250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5413" y="1679575"/>
            <a:ext cx="4541837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533C876-48E2-4B0B-AE42-946E7B5B316C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2B1FA10-3D2A-4949-A9DF-06ED55957823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3174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763" y="2282825"/>
            <a:ext cx="4533900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1763" y="1611313"/>
            <a:ext cx="4535487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1763" y="2282825"/>
            <a:ext cx="4535487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1D84B2B-5990-4B02-96F6-25FA56F3A14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3918A1B-2614-417C-9E4F-755A18CDBCB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52491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4826D94-7B80-4058-A887-17D14BA54E6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64ED2A-D3A3-49AD-8750-0753A610D07E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3648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88BBD8D-0E89-4C11-8794-25E7C2B4344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A8E213C-BF8C-49B8-860F-7DB8CA047CF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0578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5750"/>
            <a:ext cx="3375025" cy="12207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613" y="285750"/>
            <a:ext cx="5735637" cy="61420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5025" cy="4921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2176-0023-46BB-AE13-09AE668B9452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B9774E-EC65-4E8C-B111-15E7758BD4C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2617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832BD8D-4326-41C8-B687-C25E8DEE481B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5F77D9-76C9-421D-BBD8-689BC54075C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9655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5A3566-63DA-4E42-B933-E3D65F12BE3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75DC-620D-49F5-8562-F5B2512EFDDC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1188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95533D1-339C-477C-B5AF-C8F2D01AA30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7E70D846-2161-4CBA-A562-8FC6CD37E1DA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07919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938" y="2235200"/>
            <a:ext cx="8720137" cy="154305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288" y="4078288"/>
            <a:ext cx="7183437" cy="1838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DF2E88A-4874-4CC7-939A-7261CFB30DD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105021-600E-4EBA-B134-A3623626A979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4631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D2FDEE-4D71-49DF-9319-9A1054D7C8F0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F1F7928-C6CB-4975-9679-9375E6151AC2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2581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213" y="4624388"/>
            <a:ext cx="8720137" cy="1428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213" y="3049588"/>
            <a:ext cx="872013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E1E54CA-DD34-44EB-9C33-9E6AA3CF870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25C1AD-4E94-4818-8686-ED9E7FCCCAEF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9098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0250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5413" y="1679575"/>
            <a:ext cx="4541837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533C876-48E2-4B0B-AE42-946E7B5B316C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2B1FA10-3D2A-4949-A9DF-06ED55957823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4675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763" y="2282825"/>
            <a:ext cx="4533900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1763" y="1611313"/>
            <a:ext cx="4535487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1763" y="2282825"/>
            <a:ext cx="4535487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1D84B2B-5990-4B02-96F6-25FA56F3A14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3918A1B-2614-417C-9E4F-755A18CDBCB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18388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4826D94-7B80-4058-A887-17D14BA54E6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64ED2A-D3A3-49AD-8750-0753A610D07E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8135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88BBD8D-0E89-4C11-8794-25E7C2B4344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A8E213C-BF8C-49B8-860F-7DB8CA047CF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4348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5750"/>
            <a:ext cx="3375025" cy="12207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613" y="285750"/>
            <a:ext cx="5735637" cy="61420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5025" cy="4921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2176-0023-46BB-AE13-09AE668B9452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B9774E-EC65-4E8C-B111-15E7758BD4C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8244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832BD8D-4326-41C8-B687-C25E8DEE481B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5F77D9-76C9-421D-BBD8-689BC54075C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96752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5A3566-63DA-4E42-B933-E3D65F12BE3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75DC-620D-49F5-8562-F5B2512EFDDC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30001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95533D1-339C-477C-B5AF-C8F2D01AA30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7E70D846-2161-4CBA-A562-8FC6CD37E1DA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69897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938" y="2235200"/>
            <a:ext cx="8720137" cy="154305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288" y="4078288"/>
            <a:ext cx="7183437" cy="1838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DF2E88A-4874-4CC7-939A-7261CFB30DD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105021-600E-4EBA-B134-A3623626A979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7776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D2FDEE-4D71-49DF-9319-9A1054D7C8F0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F1F7928-C6CB-4975-9679-9375E6151AC2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83306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213" y="4624388"/>
            <a:ext cx="8720137" cy="1428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213" y="3049588"/>
            <a:ext cx="872013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E1E54CA-DD34-44EB-9C33-9E6AA3CF870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25C1AD-4E94-4818-8686-ED9E7FCCCAEF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45268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0250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5413" y="1679575"/>
            <a:ext cx="4541837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533C876-48E2-4B0B-AE42-946E7B5B316C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2B1FA10-3D2A-4949-A9DF-06ED55957823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36791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763" y="2282825"/>
            <a:ext cx="4533900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1763" y="1611313"/>
            <a:ext cx="4535487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1763" y="2282825"/>
            <a:ext cx="4535487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1D84B2B-5990-4B02-96F6-25FA56F3A14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3918A1B-2614-417C-9E4F-755A18CDBCB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5040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4826D94-7B80-4058-A887-17D14BA54E6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64ED2A-D3A3-49AD-8750-0753A610D07E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51441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88BBD8D-0E89-4C11-8794-25E7C2B4344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A8E213C-BF8C-49B8-860F-7DB8CA047CF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88145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5750"/>
            <a:ext cx="3375025" cy="12207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613" y="285750"/>
            <a:ext cx="5735637" cy="61420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5025" cy="4921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2176-0023-46BB-AE13-09AE668B9452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B9774E-EC65-4E8C-B111-15E7758BD4C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20819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832BD8D-4326-41C8-B687-C25E8DEE481B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5F77D9-76C9-421D-BBD8-689BC54075C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82949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5A3566-63DA-4E42-B933-E3D65F12BE3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75DC-620D-49F5-8562-F5B2512EFDDC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13384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95533D1-339C-477C-B5AF-C8F2D01AA30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7E70D846-2161-4CBA-A562-8FC6CD37E1DA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96331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938" y="2235200"/>
            <a:ext cx="8720137" cy="154305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288" y="4078288"/>
            <a:ext cx="7183437" cy="1838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DF2E88A-4874-4CC7-939A-7261CFB30DD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105021-600E-4EBA-B134-A3623626A979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4042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D2FDEE-4D71-49DF-9319-9A1054D7C8F0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F1F7928-C6CB-4975-9679-9375E6151AC2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87063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213" y="4624388"/>
            <a:ext cx="8720137" cy="1428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213" y="3049588"/>
            <a:ext cx="872013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E1E54CA-DD34-44EB-9C33-9E6AA3CF870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25C1AD-4E94-4818-8686-ED9E7FCCCAEF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47074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0250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5413" y="1679575"/>
            <a:ext cx="4541837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533C876-48E2-4B0B-AE42-946E7B5B316C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2B1FA10-3D2A-4949-A9DF-06ED55957823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02416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763" y="2282825"/>
            <a:ext cx="4533900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1763" y="1611313"/>
            <a:ext cx="4535487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1763" y="2282825"/>
            <a:ext cx="4535487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1D84B2B-5990-4B02-96F6-25FA56F3A14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3918A1B-2614-417C-9E4F-755A18CDBCB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75060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4826D94-7B80-4058-A887-17D14BA54E6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64ED2A-D3A3-49AD-8750-0753A610D07E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81680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88BBD8D-0E89-4C11-8794-25E7C2B4344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A8E213C-BF8C-49B8-860F-7DB8CA047CF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45318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5750"/>
            <a:ext cx="3375025" cy="12207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613" y="285750"/>
            <a:ext cx="5735637" cy="61420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5025" cy="4921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2176-0023-46BB-AE13-09AE668B9452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B9774E-EC65-4E8C-B111-15E7758BD4C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67476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832BD8D-4326-41C8-B687-C25E8DEE481B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5F77D9-76C9-421D-BBD8-689BC54075C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0805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5A3566-63DA-4E42-B933-E3D65F12BE3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75DC-620D-49F5-8562-F5B2512EFDDC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32340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95533D1-339C-477C-B5AF-C8F2D01AA30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7E70D846-2161-4CBA-A562-8FC6CD37E1DA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17042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938" y="2235200"/>
            <a:ext cx="8720137" cy="154305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288" y="4078288"/>
            <a:ext cx="7183437" cy="1838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DF2E88A-4874-4CC7-939A-7261CFB30DD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105021-600E-4EBA-B134-A3623626A979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02016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D2FDEE-4D71-49DF-9319-9A1054D7C8F0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F1F7928-C6CB-4975-9679-9375E6151AC2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73603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213" y="4624388"/>
            <a:ext cx="8720137" cy="1428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213" y="3049588"/>
            <a:ext cx="872013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E1E54CA-DD34-44EB-9C33-9E6AA3CF870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25C1AD-4E94-4818-8686-ED9E7FCCCAEF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63317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0250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5413" y="1679575"/>
            <a:ext cx="4541837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533C876-48E2-4B0B-AE42-946E7B5B316C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2B1FA10-3D2A-4949-A9DF-06ED55957823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90696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763" y="2282825"/>
            <a:ext cx="4533900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1763" y="1611313"/>
            <a:ext cx="4535487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1763" y="2282825"/>
            <a:ext cx="4535487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D1D84B2B-5990-4B02-96F6-25FA56F3A14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3918A1B-2614-417C-9E4F-755A18CDBCB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27688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4826D94-7B80-4058-A887-17D14BA54E6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64ED2A-D3A3-49AD-8750-0753A610D07E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93016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88BBD8D-0E89-4C11-8794-25E7C2B4344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A8E213C-BF8C-49B8-860F-7DB8CA047CF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2559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5750"/>
            <a:ext cx="3375025" cy="12207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613" y="285750"/>
            <a:ext cx="5735637" cy="61420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5025" cy="4921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2176-0023-46BB-AE13-09AE668B9452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CB9774E-EC65-4E8C-B111-15E7758BD4C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02645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832BD8D-4326-41C8-B687-C25E8DEE481B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CC5F77D9-76C9-421D-BBD8-689BC54075C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00141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B5A3566-63DA-4E42-B933-E3D65F12BE3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BA975DC-620D-49F5-8562-F5B2512EFDDC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39281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95533D1-339C-477C-B5AF-C8F2D01AA30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7E70D846-2161-4CBA-A562-8FC6CD37E1DA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6964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938" y="2235200"/>
            <a:ext cx="8720137" cy="154305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288" y="4078288"/>
            <a:ext cx="7183437" cy="1838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2E04ABB5-6D26-4BA1-B340-112902DE2730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FCAB29D-1497-4B42-BD19-44E87E6F8A0F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00186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B5012B7D-A7E2-49D0-8F51-B78C73DC5FF8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B6D00165-AF3B-47A7-8485-F3D6CDA39029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19557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213" y="4624388"/>
            <a:ext cx="8720137" cy="1428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213" y="3049588"/>
            <a:ext cx="872013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4670A51-D071-4C7B-8697-B117D12EAAEB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4FBAB13-5C7E-4888-9549-7E465EDCBEF7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33873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0250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5413" y="1679575"/>
            <a:ext cx="4541837" cy="47482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3279A2B-8D70-4B3D-B794-1838E23BB71A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2B8D0B3B-FACF-4BC0-A2DD-926618265CD2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85462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763" y="2282825"/>
            <a:ext cx="4533900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1763" y="1611313"/>
            <a:ext cx="4535487" cy="6715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1763" y="2282825"/>
            <a:ext cx="4535487" cy="4144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44677EC-ED6A-48FA-AF94-BC83B8A381C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FC5BA12-9A9B-4971-BAB8-088BE3503E7D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61679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27F6D88C-98EA-4B2D-9888-8334B5D4DBBC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A3B77A62-DECB-4955-A608-CADDCAE59EDF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51861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EA6E84EE-ACA2-4CC7-AE7A-9BB19CBD286E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9EF99147-9A83-4B0C-8B77-7F646FBF81DA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03432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5750"/>
            <a:ext cx="3375025" cy="12207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613" y="285750"/>
            <a:ext cx="5735637" cy="61420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5025" cy="4921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6A7E7F1-C703-451A-8E28-EEEC19D9C155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AB1B03B-0BC2-4356-BA86-4CF694331201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98733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363" y="5037138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1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363" y="5632450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BAF55C4-CC1E-4723-B094-697FBCEFDCA8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91917BD1-8CB6-4291-89CE-C4FE79672829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34419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4487" cy="1198563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4487" cy="4748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58D62C0-A76D-4827-88FF-606FEB3950FF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479E973C-1D17-455D-A0A3-4291C52016B6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87589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88925"/>
            <a:ext cx="2308225" cy="6138863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3862" cy="61388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9ADF1FA7-28AB-414E-9F53-5F312E06B942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4/10/2013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6669088"/>
            <a:ext cx="324961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3183FA5-EAAE-4BA1-B67C-CF17367E26EF}" type="slidenum">
              <a:rPr lang="en-US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39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/ROBERTO/DOC_C&amp;F_ROBERTO/%3eDUAL/014-13_PPT%20gabbia/jpgPROVA/PPT_Dual3.jpg" TargetMode="Externa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image" Target="/ROBERTO/DOC_C&amp;F_ROBERTO/%3eDUAL/014-13_PPT%20gabbia/jpgPROVA/PPT_Dual8.jpg" TargetMode="Externa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/ROBERTO/DOC_C&amp;F_ROBERTO/%3eDUAL/014-13_PPT%20gabbia/jpgPROVA/PPT_Dual4.jpg" TargetMode="Externa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image" Target="/ROBERTO/DOC_C&amp;F_ROBERTO/%3eDUAL/014-13_PPT%20gabbia/jpgPROVA/PPT_Dual6.jpg" TargetMode="External"/><Relationship Id="rId5" Type="http://schemas.openxmlformats.org/officeDocument/2006/relationships/image" Target="../media/image5.jpe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image" Target="/ROBERTO/DOC_C&amp;F_ROBERTO/%3eDUAL/014-13_PPT%20gabbia/jpgPROVA/PPT_Dual6.jpg" TargetMode="External"/><Relationship Id="rId5" Type="http://schemas.openxmlformats.org/officeDocument/2006/relationships/image" Target="../media/image5.jpe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image" Target="/ROBERTO/DOC_C&amp;F_ROBERTO/%3eDUAL/014-13_PPT%20gabbia/jpgPROVA/PPT_Dual4.jpg" TargetMode="Externa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image" Target="/ROBERTO/DOC_C&amp;F_ROBERTO/%3eDUAL/014-13_PPT%20gabbia/jpgPROVA/PPT_Dual4.jpg" TargetMode="Externa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image" Target="/ROBERTO/DOC_C&amp;F_ROBERTO/%3eDUAL/014-13_PPT%20gabbia/jpgPROVA/PPT_Dual4.jpg" TargetMode="Externa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image" Target="/ROBERTO/DOC_C&amp;F_ROBERTO/%3eDUAL/014-13_PPT%20gabbia/jpgPROVA/PPT_Dual4.jpg" TargetMode="Externa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image" Target="/ROBERTO/DOC_C&amp;F_ROBERTO/%3eDUAL/014-13_PPT%20gabbia/jpgPROVA/PPT_Dual4.jpg" TargetMode="Externa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Relationship Id="rId14" Type="http://schemas.openxmlformats.org/officeDocument/2006/relationships/image" Target="/ROBERTO/DOC_C&amp;F_ROBERTO/%3eDUAL/014-13_PPT%20gabbia/jpgPROVA/PPT_Dual8.jp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PT_Dual3.jpg" descr="/ROBERTO/DOC_C&amp;F_ROBERTO/&gt;DUAL/014-13_PPT gabbia/jpgPROVA/PPT_Dual3.jpg"/>
          <p:cNvPicPr>
            <a:picLocks noChangeAspect="1"/>
          </p:cNvPicPr>
          <p:nvPr userDrawn="1"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2" r:id="rId2"/>
    <p:sldLayoutId id="2147483843" r:id="rId3"/>
  </p:sldLayoutIdLst>
  <p:txStyles>
    <p:titleStyle>
      <a:lvl1pPr algn="ctr" defTabSz="99536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9536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2pPr>
      <a:lvl3pPr algn="ctr" defTabSz="99536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3pPr>
      <a:lvl4pPr algn="ctr" defTabSz="99536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4pPr>
      <a:lvl5pPr algn="ctr" defTabSz="99536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5pPr>
      <a:lvl6pPr marL="457200" algn="ctr" defTabSz="995363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6pPr>
      <a:lvl7pPr marL="914400" algn="ctr" defTabSz="995363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7pPr>
      <a:lvl8pPr marL="1371600" algn="ctr" defTabSz="995363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8pPr>
      <a:lvl9pPr marL="1828800" algn="ctr" defTabSz="995363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9pPr>
    </p:titleStyle>
    <p:bodyStyle>
      <a:lvl1pPr marL="373063" indent="-373063" algn="l" defTabSz="995363" rtl="0" eaLnBrk="0" fontAlgn="base" hangingPunct="0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08038" indent="-311150" algn="l" defTabSz="995363" rtl="0" eaLnBrk="0" fontAlgn="base" hangingPunct="0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ea typeface="+mn-ea"/>
          <a:cs typeface="+mn-cs"/>
        </a:defRPr>
      </a:lvl2pPr>
      <a:lvl3pPr marL="1244600" indent="-249238" algn="l" defTabSz="995363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3pPr>
      <a:lvl4pPr marL="1741488" indent="-249238" algn="l" defTabSz="995363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ea typeface="+mn-ea"/>
          <a:cs typeface="+mn-cs"/>
        </a:defRPr>
      </a:lvl4pPr>
      <a:lvl5pPr marL="2239963" indent="-249238" algn="l" defTabSz="995363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  <a:cs typeface="+mn-cs"/>
        </a:defRPr>
      </a:lvl5pPr>
      <a:lvl6pPr marL="2697163" indent="-249238" algn="l" defTabSz="995363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  <a:cs typeface="+mn-cs"/>
        </a:defRPr>
      </a:lvl6pPr>
      <a:lvl7pPr marL="3154363" indent="-249238" algn="l" defTabSz="995363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  <a:cs typeface="+mn-cs"/>
        </a:defRPr>
      </a:lvl7pPr>
      <a:lvl8pPr marL="3611563" indent="-249238" algn="l" defTabSz="995363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  <a:cs typeface="+mn-cs"/>
        </a:defRPr>
      </a:lvl8pPr>
      <a:lvl9pPr marL="4068763" indent="-249238" algn="l" defTabSz="995363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PT_Dual8.jpg" descr="/ROBERTO/DOC_C&amp;F_ROBERTO/&gt;DUAL/014-13_PPT gabbia/jpgPROVA/PPT_Dual8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PT_Dual4.jpg" descr="/ROBERTO/DOC_C&amp;F_ROBERTO/&gt;DUAL/014-13_PPT gabbia/jpgPROVA/PPT_Dual4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PT_Dual6.jpg" descr="/ROBERTO/DOC_C&amp;F_ROBERTO/&gt;DUAL/014-13_PPT gabbia/jpgPROVA/PPT_Dual6.jpg"/>
          <p:cNvPicPr>
            <a:picLocks noChangeAspect="1"/>
          </p:cNvPicPr>
          <p:nvPr userDrawn="1"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E09FC4C-6F84-4EF7-AFA1-9224A7DE25B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PT_Dual6.jpg" descr="/ROBERTO/DOC_C&amp;F_ROBERTO/&gt;DUAL/014-13_PPT gabbia/jpgPROVA/PPT_Dual6.jpg"/>
          <p:cNvPicPr>
            <a:picLocks noChangeAspect="1"/>
          </p:cNvPicPr>
          <p:nvPr userDrawn="1"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2763" y="6669088"/>
            <a:ext cx="2393950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E09FC4C-6F84-4EF7-AFA1-9224A7DE25B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35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PT_Dual4.jpg" descr="/ROBERTO/DOC_C&amp;F_ROBERTO/&gt;DUAL/014-13_PPT gabbia/jpgPROVA/PPT_Dual4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9667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PT_Dual4.jpg" descr="/ROBERTO/DOC_C&amp;F_ROBERTO/&gt;DUAL/014-13_PPT gabbia/jpgPROVA/PPT_Dual4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677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  <p:sldLayoutId id="2147483889" r:id="rId3"/>
    <p:sldLayoutId id="2147483890" r:id="rId4"/>
    <p:sldLayoutId id="2147483891" r:id="rId5"/>
    <p:sldLayoutId id="2147483892" r:id="rId6"/>
    <p:sldLayoutId id="2147483893" r:id="rId7"/>
    <p:sldLayoutId id="2147483894" r:id="rId8"/>
    <p:sldLayoutId id="2147483895" r:id="rId9"/>
    <p:sldLayoutId id="2147483896" r:id="rId10"/>
    <p:sldLayoutId id="214748389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PT_Dual4.jpg" descr="/ROBERTO/DOC_C&amp;F_ROBERTO/&gt;DUAL/014-13_PPT gabbia/jpgPROVA/PPT_Dual4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7871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PT_Dual4.jpg" descr="/ROBERTO/DOC_C&amp;F_ROBERTO/&gt;DUAL/014-13_PPT gabbia/jpgPROVA/PPT_Dual4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6613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17" r:id="rId7"/>
    <p:sldLayoutId id="2147483918" r:id="rId8"/>
    <p:sldLayoutId id="2147483919" r:id="rId9"/>
    <p:sldLayoutId id="2147483920" r:id="rId10"/>
    <p:sldLayoutId id="214748392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PT_Dual4.jpg" descr="/ROBERTO/DOC_C&amp;F_ROBERTO/&gt;DUAL/014-13_PPT gabbia/jpgPROVA/PPT_Dual4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7252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PT_Dual8.jpg" descr="/ROBERTO/DOC_C&amp;F_ROBERTO/&gt;DUAL/014-13_PPT gabbia/jpgPROVA/PPT_Dual8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0293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/ROBERTO/DOC_C&amp;F_ROBERTO/%3eDUAL/014-13_PPT%20gabbia/jpgPROVA/bulletBianco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6" Type="http://schemas.openxmlformats.org/officeDocument/2006/relationships/image" Target="/ROBERTO/DOC_C&amp;F_ROBERTO/%3eDUAL/014-13_PPT%20gabbia/jpgPROVA/bulletBLU.png" TargetMode="External"/><Relationship Id="rId5" Type="http://schemas.openxmlformats.org/officeDocument/2006/relationships/image" Target="../media/image8.png"/><Relationship Id="rId4" Type="http://schemas.openxmlformats.org/officeDocument/2006/relationships/image" Target="/ROBERTO/DOC_C&amp;F_ROBERTO/%3eDUAL/014-13_PPT%20gabbia/jpgPROVA/bulletBianco.p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2.xml"/><Relationship Id="rId6" Type="http://schemas.openxmlformats.org/officeDocument/2006/relationships/image" Target="/ROBERTO/DOC_C&amp;F_ROBERTO/%3eDUAL/014-13_PPT%20gabbia/jpgPROVA/bulletBianco.png" TargetMode="External"/><Relationship Id="rId5" Type="http://schemas.openxmlformats.org/officeDocument/2006/relationships/image" Target="../media/image6.png"/><Relationship Id="rId4" Type="http://schemas.openxmlformats.org/officeDocument/2006/relationships/image" Target="/ROBERTO/DOC_C&amp;F_ROBERTO/%3eDUAL/014-13_PPT%20gabbia/jpgPROVA/bulletBLU.pn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Relationship Id="rId6" Type="http://schemas.openxmlformats.org/officeDocument/2006/relationships/image" Target="/ROBERTO/DOC_C&amp;F_ROBERTO/%3eDUAL/014-13_PPT%20gabbia/jpgPROVA/bulletBianco.png" TargetMode="External"/><Relationship Id="rId5" Type="http://schemas.openxmlformats.org/officeDocument/2006/relationships/image" Target="../media/image6.png"/><Relationship Id="rId4" Type="http://schemas.openxmlformats.org/officeDocument/2006/relationships/image" Target="/ROBERTO/DOC_C&amp;F_ROBERTO/%3eDUAL/014-13_PPT%20gabbia/jpgPROVA/bulletBLU.pn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emf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4.xml"/><Relationship Id="rId6" Type="http://schemas.openxmlformats.org/officeDocument/2006/relationships/image" Target="/ROBERTO/DOC_C&amp;F_ROBERTO/%3eDUAL/014-13_PPT%20gabbia/jpgPROVA/bulletBianco.png" TargetMode="External"/><Relationship Id="rId5" Type="http://schemas.openxmlformats.org/officeDocument/2006/relationships/image" Target="../media/image6.png"/><Relationship Id="rId4" Type="http://schemas.openxmlformats.org/officeDocument/2006/relationships/image" Target="/ROBERTO/DOC_C&amp;F_ROBERTO/%3eDUAL/014-13_PPT%20gabbia/jpgPROVA/bulletBLU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5.xml"/><Relationship Id="rId6" Type="http://schemas.openxmlformats.org/officeDocument/2006/relationships/image" Target="/ROBERTO/DOC_C&amp;F_ROBERTO/%3eDUAL/014-13_PPT%20gabbia/jpgPROVA/bulletBianco.png" TargetMode="External"/><Relationship Id="rId5" Type="http://schemas.openxmlformats.org/officeDocument/2006/relationships/image" Target="../media/image6.png"/><Relationship Id="rId4" Type="http://schemas.openxmlformats.org/officeDocument/2006/relationships/image" Target="/ROBERTO/DOC_C&amp;F_ROBERTO/%3eDUAL/014-13_PPT%20gabbia/jpgPROVA/bulletBLU.pn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/ROBERTO/DOC_C&amp;F_ROBERTO/%3eDUAL/014-13_PPT%20gabbia/jpgPROVA/logoRetro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/ROBERTO/DOC_C&amp;F_ROBERTO/%3eDUAL/014-13_PPT%20gabbia/jpgPROVA/logoRetro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2"/>
          <p:cNvSpPr txBox="1">
            <a:spLocks noChangeArrowheads="1"/>
          </p:cNvSpPr>
          <p:nvPr/>
        </p:nvSpPr>
        <p:spPr bwMode="auto">
          <a:xfrm>
            <a:off x="1601614" y="1797869"/>
            <a:ext cx="4104456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/>
            <a:r>
              <a:rPr lang="it-IT" sz="4800" b="1" baseline="30000" dirty="0" smtClean="0">
                <a:solidFill>
                  <a:srgbClr val="0073EB"/>
                </a:solidFill>
              </a:rPr>
              <a:t>Specializzazione                        e semplicità: l’esperienza di DUAL Italia</a:t>
            </a:r>
            <a:endParaRPr lang="pt-BR" sz="4800" b="1" baseline="30000" dirty="0" smtClean="0">
              <a:solidFill>
                <a:srgbClr val="0073EB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817118" y="3775184"/>
            <a:ext cx="37449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dirty="0" smtClean="0">
                <a:solidFill>
                  <a:srgbClr val="0EBF61"/>
                </a:solidFill>
              </a:rPr>
              <a:t>Maurizio Ghilosso</a:t>
            </a:r>
          </a:p>
          <a:p>
            <a:pPr algn="ctr"/>
            <a:r>
              <a:rPr lang="it-IT" dirty="0" smtClean="0">
                <a:solidFill>
                  <a:srgbClr val="0EBF61"/>
                </a:solidFill>
              </a:rPr>
              <a:t>Amministratore Delegato  </a:t>
            </a:r>
            <a:endParaRPr lang="en-US" dirty="0">
              <a:solidFill>
                <a:srgbClr val="0EBF61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2944750" y="4751938"/>
            <a:ext cx="1471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1200" dirty="0" err="1" smtClean="0">
                <a:solidFill>
                  <a:srgbClr val="0EBF61"/>
                </a:solidFill>
              </a:rPr>
              <a:t>Insurance</a:t>
            </a:r>
            <a:r>
              <a:rPr lang="it-IT" sz="1200" dirty="0" smtClean="0">
                <a:solidFill>
                  <a:srgbClr val="0EBF61"/>
                </a:solidFill>
              </a:rPr>
              <a:t> Connect</a:t>
            </a:r>
          </a:p>
          <a:p>
            <a:pPr algn="ctr"/>
            <a:r>
              <a:rPr lang="it-IT" sz="1200" dirty="0" smtClean="0">
                <a:solidFill>
                  <a:srgbClr val="0EBF61"/>
                </a:solidFill>
              </a:rPr>
              <a:t>Milano</a:t>
            </a:r>
          </a:p>
          <a:p>
            <a:pPr algn="ctr"/>
            <a:r>
              <a:rPr lang="it-IT" sz="1200" dirty="0" smtClean="0">
                <a:solidFill>
                  <a:srgbClr val="0EBF61"/>
                </a:solidFill>
              </a:rPr>
              <a:t>11aprile 2013 </a:t>
            </a:r>
            <a:endParaRPr lang="en-US" sz="1200" dirty="0">
              <a:solidFill>
                <a:srgbClr val="0EB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30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7380288" y="668338"/>
            <a:ext cx="28797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4400">
                <a:solidFill>
                  <a:schemeClr val="bg1"/>
                </a:solidFill>
              </a:rPr>
              <a:t>AGENDA</a:t>
            </a:r>
          </a:p>
        </p:txBody>
      </p:sp>
      <p:pic>
        <p:nvPicPr>
          <p:cNvPr id="33796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661965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3210733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85" y="3773984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136643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1241574" y="2157909"/>
            <a:ext cx="75785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schemeClr val="bg1"/>
                </a:solidFill>
              </a:rPr>
              <a:t>Specializzazione e semplicità: benvenuti in DUAL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schemeClr val="bg1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schemeClr val="bg1"/>
                </a:solidFill>
              </a:rPr>
              <a:t>Il modello di business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schemeClr val="bg1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schemeClr val="bg1"/>
                </a:solidFill>
              </a:rPr>
              <a:t>I Partner distributivi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schemeClr val="bg1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schemeClr val="bg1"/>
                </a:solidFill>
              </a:rPr>
              <a:t>I nostri punti di forza</a:t>
            </a:r>
          </a:p>
          <a:p>
            <a:pPr>
              <a:lnSpc>
                <a:spcPct val="75000"/>
              </a:lnSpc>
            </a:pPr>
            <a:endParaRPr lang="it-IT" b="1" i="1" dirty="0">
              <a:solidFill>
                <a:schemeClr val="bg1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schemeClr val="bg1"/>
                </a:solidFill>
              </a:rPr>
              <a:t>Conclusioni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11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18" y="4317826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586" y="2074896"/>
            <a:ext cx="885698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7380288" y="668338"/>
            <a:ext cx="28797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4400">
                <a:solidFill>
                  <a:prstClr val="white"/>
                </a:solidFill>
              </a:rPr>
              <a:t>AGENDA</a:t>
            </a:r>
          </a:p>
        </p:txBody>
      </p:sp>
      <p:pic>
        <p:nvPicPr>
          <p:cNvPr id="33796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661965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65" y="3210733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85" y="3773984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1241574" y="2157909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it-IT" b="1" dirty="0">
                <a:solidFill>
                  <a:srgbClr val="0073EB"/>
                </a:solidFill>
              </a:rPr>
              <a:t>Specializzazione e semplicità: benvenuti in </a:t>
            </a:r>
            <a:r>
              <a:rPr lang="it-IT" b="1" dirty="0" smtClean="0">
                <a:solidFill>
                  <a:srgbClr val="0073EB"/>
                </a:solidFill>
              </a:rPr>
              <a:t>DUAL</a:t>
            </a:r>
            <a:endParaRPr lang="it-IT" b="1" dirty="0">
              <a:solidFill>
                <a:srgbClr val="0073EB"/>
              </a:solidFill>
            </a:endParaRP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Il modello di business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I Partner distributivi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>
                <a:solidFill>
                  <a:prstClr val="white"/>
                </a:solidFill>
              </a:rPr>
              <a:t>I nostri punti di forza</a:t>
            </a:r>
          </a:p>
          <a:p>
            <a:pPr>
              <a:lnSpc>
                <a:spcPct val="75000"/>
              </a:lnSpc>
            </a:pPr>
            <a:endParaRPr lang="it-IT" b="1" i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Conclusioni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</p:txBody>
      </p:sp>
      <p:pic>
        <p:nvPicPr>
          <p:cNvPr id="11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18" y="4317826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bulletBLU.png" descr="/ROBERTO/DOC_C&amp;F_ROBERTO/&gt;DUAL/014-13_PPT gabbia/jpgPROVA/bulletBLU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19" y="2116965"/>
            <a:ext cx="430212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06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9"/>
          <p:cNvGrpSpPr/>
          <p:nvPr/>
        </p:nvGrpSpPr>
        <p:grpSpPr>
          <a:xfrm>
            <a:off x="1086925" y="1866625"/>
            <a:ext cx="8427913" cy="3459636"/>
            <a:chOff x="273406" y="1340768"/>
            <a:chExt cx="8835098" cy="3991480"/>
          </a:xfrm>
        </p:grpSpPr>
        <p:grpSp>
          <p:nvGrpSpPr>
            <p:cNvPr id="5" name="Group 3"/>
            <p:cNvGrpSpPr/>
            <p:nvPr/>
          </p:nvGrpSpPr>
          <p:grpSpPr>
            <a:xfrm>
              <a:off x="273406" y="1340768"/>
              <a:ext cx="8065870" cy="3991480"/>
              <a:chOff x="274380" y="1500024"/>
              <a:chExt cx="8424936" cy="4505313"/>
            </a:xfrm>
          </p:grpSpPr>
          <p:pic>
            <p:nvPicPr>
              <p:cNvPr id="7" name="Picture 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4380" y="1500024"/>
                <a:ext cx="8424936" cy="4505313"/>
              </a:xfrm>
              <a:prstGeom prst="rect">
                <a:avLst/>
              </a:prstGeom>
            </p:spPr>
          </p:pic>
          <p:grpSp>
            <p:nvGrpSpPr>
              <p:cNvPr id="8" name="Group 203"/>
              <p:cNvGrpSpPr/>
              <p:nvPr/>
            </p:nvGrpSpPr>
            <p:grpSpPr>
              <a:xfrm>
                <a:off x="1547664" y="2348880"/>
                <a:ext cx="7128792" cy="2272898"/>
                <a:chOff x="1547664" y="2348880"/>
                <a:chExt cx="7128792" cy="2272898"/>
              </a:xfrm>
            </p:grpSpPr>
            <p:sp>
              <p:nvSpPr>
                <p:cNvPr id="57" name="TextBox 55"/>
                <p:cNvSpPr txBox="1"/>
                <p:nvPr/>
              </p:nvSpPr>
              <p:spPr>
                <a:xfrm>
                  <a:off x="7524328" y="3789040"/>
                  <a:ext cx="1152128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800" kern="0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58" name="TextBox 56"/>
                <p:cNvSpPr txBox="1"/>
                <p:nvPr/>
              </p:nvSpPr>
              <p:spPr>
                <a:xfrm>
                  <a:off x="7058372" y="3553966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Taipei City</a:t>
                  </a:r>
                </a:p>
              </p:txBody>
            </p:sp>
            <p:sp>
              <p:nvSpPr>
                <p:cNvPr id="59" name="TextBox 46"/>
                <p:cNvSpPr txBox="1"/>
                <p:nvPr/>
              </p:nvSpPr>
              <p:spPr>
                <a:xfrm>
                  <a:off x="2627784" y="2996952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Baltimore</a:t>
                  </a:r>
                </a:p>
              </p:txBody>
            </p:sp>
            <p:sp>
              <p:nvSpPr>
                <p:cNvPr id="60" name="TextBox 58"/>
                <p:cNvSpPr txBox="1"/>
                <p:nvPr/>
              </p:nvSpPr>
              <p:spPr>
                <a:xfrm>
                  <a:off x="2699792" y="3384424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Hamilton</a:t>
                  </a:r>
                </a:p>
              </p:txBody>
            </p:sp>
            <p:sp>
              <p:nvSpPr>
                <p:cNvPr id="61" name="TextBox 59"/>
                <p:cNvSpPr txBox="1"/>
                <p:nvPr/>
              </p:nvSpPr>
              <p:spPr>
                <a:xfrm>
                  <a:off x="2195736" y="3600448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Miami</a:t>
                  </a:r>
                </a:p>
              </p:txBody>
            </p:sp>
            <p:sp>
              <p:nvSpPr>
                <p:cNvPr id="62" name="TextBox 60"/>
                <p:cNvSpPr txBox="1"/>
                <p:nvPr/>
              </p:nvSpPr>
              <p:spPr>
                <a:xfrm>
                  <a:off x="6387440" y="4437112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Jakarta</a:t>
                  </a:r>
                </a:p>
              </p:txBody>
            </p:sp>
            <p:sp>
              <p:nvSpPr>
                <p:cNvPr id="63" name="TextBox 61"/>
                <p:cNvSpPr txBox="1"/>
                <p:nvPr/>
              </p:nvSpPr>
              <p:spPr>
                <a:xfrm>
                  <a:off x="6228184" y="4247956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Singapore</a:t>
                  </a:r>
                </a:p>
              </p:txBody>
            </p:sp>
            <p:sp>
              <p:nvSpPr>
                <p:cNvPr id="64" name="TextBox 62"/>
                <p:cNvSpPr txBox="1"/>
                <p:nvPr/>
              </p:nvSpPr>
              <p:spPr>
                <a:xfrm>
                  <a:off x="6660232" y="4077072"/>
                  <a:ext cx="1440160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Kuala Lumpur</a:t>
                  </a:r>
                </a:p>
              </p:txBody>
            </p:sp>
            <p:sp>
              <p:nvSpPr>
                <p:cNvPr id="65" name="TextBox 63"/>
                <p:cNvSpPr txBox="1"/>
                <p:nvPr/>
              </p:nvSpPr>
              <p:spPr>
                <a:xfrm>
                  <a:off x="4871080" y="2348880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Helsinki</a:t>
                  </a:r>
                </a:p>
              </p:txBody>
            </p:sp>
            <p:sp>
              <p:nvSpPr>
                <p:cNvPr id="66" name="TextBox 64"/>
                <p:cNvSpPr txBox="1"/>
                <p:nvPr/>
              </p:nvSpPr>
              <p:spPr>
                <a:xfrm>
                  <a:off x="4355976" y="2348880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Stockholm</a:t>
                  </a:r>
                </a:p>
              </p:txBody>
            </p:sp>
            <p:sp>
              <p:nvSpPr>
                <p:cNvPr id="67" name="TextBox 65"/>
                <p:cNvSpPr txBox="1"/>
                <p:nvPr/>
              </p:nvSpPr>
              <p:spPr>
                <a:xfrm>
                  <a:off x="4211960" y="2540521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Leeds</a:t>
                  </a:r>
                </a:p>
              </p:txBody>
            </p:sp>
            <p:sp>
              <p:nvSpPr>
                <p:cNvPr id="68" name="TextBox 66"/>
                <p:cNvSpPr txBox="1"/>
                <p:nvPr/>
              </p:nvSpPr>
              <p:spPr>
                <a:xfrm>
                  <a:off x="4569718" y="2603004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Hamburg</a:t>
                  </a:r>
                </a:p>
              </p:txBody>
            </p:sp>
            <p:sp>
              <p:nvSpPr>
                <p:cNvPr id="69" name="TextBox 67"/>
                <p:cNvSpPr txBox="1"/>
                <p:nvPr/>
              </p:nvSpPr>
              <p:spPr>
                <a:xfrm>
                  <a:off x="3818394" y="3082677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Madrid</a:t>
                  </a:r>
                </a:p>
              </p:txBody>
            </p:sp>
            <p:sp>
              <p:nvSpPr>
                <p:cNvPr id="70" name="TextBox 68"/>
                <p:cNvSpPr txBox="1"/>
                <p:nvPr/>
              </p:nvSpPr>
              <p:spPr>
                <a:xfrm>
                  <a:off x="3760862" y="3212976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Seville</a:t>
                  </a:r>
                </a:p>
              </p:txBody>
            </p:sp>
            <p:sp>
              <p:nvSpPr>
                <p:cNvPr id="71" name="TextBox 69"/>
                <p:cNvSpPr txBox="1"/>
                <p:nvPr/>
              </p:nvSpPr>
              <p:spPr>
                <a:xfrm>
                  <a:off x="4139952" y="2977902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Barcelona</a:t>
                  </a:r>
                </a:p>
              </p:txBody>
            </p:sp>
            <p:sp>
              <p:nvSpPr>
                <p:cNvPr id="72" name="TextBox 70"/>
                <p:cNvSpPr txBox="1"/>
                <p:nvPr/>
              </p:nvSpPr>
              <p:spPr>
                <a:xfrm>
                  <a:off x="5148064" y="3285564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Tel Aviv</a:t>
                  </a:r>
                </a:p>
              </p:txBody>
            </p:sp>
            <p:sp>
              <p:nvSpPr>
                <p:cNvPr id="73" name="TextBox 71"/>
                <p:cNvSpPr txBox="1"/>
                <p:nvPr/>
              </p:nvSpPr>
              <p:spPr>
                <a:xfrm>
                  <a:off x="5282936" y="3672456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Dubai</a:t>
                  </a:r>
                </a:p>
              </p:txBody>
            </p:sp>
            <p:sp>
              <p:nvSpPr>
                <p:cNvPr id="74" name="TextBox 72"/>
                <p:cNvSpPr txBox="1"/>
                <p:nvPr/>
              </p:nvSpPr>
              <p:spPr>
                <a:xfrm>
                  <a:off x="5940152" y="3375280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New Delhi</a:t>
                  </a:r>
                </a:p>
              </p:txBody>
            </p:sp>
            <p:sp>
              <p:nvSpPr>
                <p:cNvPr id="75" name="TextBox 73"/>
                <p:cNvSpPr txBox="1"/>
                <p:nvPr/>
              </p:nvSpPr>
              <p:spPr>
                <a:xfrm>
                  <a:off x="7128856" y="3051252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Seoul</a:t>
                  </a:r>
                </a:p>
              </p:txBody>
            </p:sp>
            <p:sp>
              <p:nvSpPr>
                <p:cNvPr id="76" name="TextBox 74"/>
                <p:cNvSpPr txBox="1"/>
                <p:nvPr/>
              </p:nvSpPr>
              <p:spPr>
                <a:xfrm>
                  <a:off x="6444208" y="3481576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Hong Kong</a:t>
                  </a:r>
                </a:p>
              </p:txBody>
            </p:sp>
            <p:sp>
              <p:nvSpPr>
                <p:cNvPr id="77" name="TextBox 75"/>
                <p:cNvSpPr txBox="1"/>
                <p:nvPr/>
              </p:nvSpPr>
              <p:spPr>
                <a:xfrm>
                  <a:off x="7064848" y="3789040"/>
                  <a:ext cx="1440160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Makati City</a:t>
                  </a:r>
                </a:p>
              </p:txBody>
            </p:sp>
            <p:sp>
              <p:nvSpPr>
                <p:cNvPr id="78" name="TextBox 76"/>
                <p:cNvSpPr txBox="1"/>
                <p:nvPr/>
              </p:nvSpPr>
              <p:spPr>
                <a:xfrm>
                  <a:off x="5958440" y="3626736"/>
                  <a:ext cx="629784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Mumbai</a:t>
                  </a:r>
                </a:p>
              </p:txBody>
            </p:sp>
            <p:sp>
              <p:nvSpPr>
                <p:cNvPr id="79" name="TextBox 77"/>
                <p:cNvSpPr txBox="1"/>
                <p:nvPr/>
              </p:nvSpPr>
              <p:spPr>
                <a:xfrm>
                  <a:off x="5580112" y="3995920"/>
                  <a:ext cx="1440160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Bangalore</a:t>
                  </a:r>
                </a:p>
              </p:txBody>
            </p:sp>
            <p:sp>
              <p:nvSpPr>
                <p:cNvPr id="80" name="TextBox 78"/>
                <p:cNvSpPr txBox="1"/>
                <p:nvPr/>
              </p:nvSpPr>
              <p:spPr>
                <a:xfrm>
                  <a:off x="1547664" y="3789040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Mexico City</a:t>
                  </a:r>
                </a:p>
              </p:txBody>
            </p:sp>
            <p:grpSp>
              <p:nvGrpSpPr>
                <p:cNvPr id="81" name="Group 88"/>
                <p:cNvGrpSpPr/>
                <p:nvPr/>
              </p:nvGrpSpPr>
              <p:grpSpPr>
                <a:xfrm>
                  <a:off x="3933453" y="2695783"/>
                  <a:ext cx="3653739" cy="1386507"/>
                  <a:chOff x="3933453" y="2695783"/>
                  <a:chExt cx="3653739" cy="1386507"/>
                </a:xfrm>
              </p:grpSpPr>
              <p:sp>
                <p:nvSpPr>
                  <p:cNvPr id="110" name="TextBox 108"/>
                  <p:cNvSpPr txBox="1"/>
                  <p:nvPr/>
                </p:nvSpPr>
                <p:spPr>
                  <a:xfrm>
                    <a:off x="3933453" y="2790453"/>
                    <a:ext cx="1152128" cy="18466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GB" sz="600" kern="0" dirty="0">
                        <a:solidFill>
                          <a:srgbClr val="002060"/>
                        </a:solidFill>
                      </a:rPr>
                      <a:t>London</a:t>
                    </a:r>
                  </a:p>
                </p:txBody>
              </p:sp>
              <p:sp>
                <p:nvSpPr>
                  <p:cNvPr id="111" name="TextBox 109"/>
                  <p:cNvSpPr txBox="1"/>
                  <p:nvPr/>
                </p:nvSpPr>
                <p:spPr>
                  <a:xfrm>
                    <a:off x="4573906" y="2695783"/>
                    <a:ext cx="1152128" cy="18466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GB" sz="600" kern="0" dirty="0">
                        <a:solidFill>
                          <a:srgbClr val="002060"/>
                        </a:solidFill>
                      </a:rPr>
                      <a:t>Dusseldorf</a:t>
                    </a:r>
                  </a:p>
                </p:txBody>
              </p:sp>
              <p:sp>
                <p:nvSpPr>
                  <p:cNvPr id="112" name="TextBox 110"/>
                  <p:cNvSpPr txBox="1"/>
                  <p:nvPr/>
                </p:nvSpPr>
                <p:spPr>
                  <a:xfrm>
                    <a:off x="4149476" y="2860941"/>
                    <a:ext cx="559296" cy="18466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GB" sz="600" kern="0" dirty="0">
                        <a:solidFill>
                          <a:srgbClr val="002060"/>
                        </a:solidFill>
                      </a:rPr>
                      <a:t>Munich</a:t>
                    </a:r>
                  </a:p>
                </p:txBody>
              </p:sp>
              <p:sp>
                <p:nvSpPr>
                  <p:cNvPr id="113" name="TextBox 111"/>
                  <p:cNvSpPr txBox="1"/>
                  <p:nvPr/>
                </p:nvSpPr>
                <p:spPr>
                  <a:xfrm>
                    <a:off x="4202435" y="3256409"/>
                    <a:ext cx="1152128" cy="18466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GB" sz="600" kern="0" dirty="0">
                        <a:solidFill>
                          <a:srgbClr val="002060"/>
                        </a:solidFill>
                      </a:rPr>
                      <a:t>Valencia</a:t>
                    </a:r>
                  </a:p>
                </p:txBody>
              </p:sp>
              <p:sp>
                <p:nvSpPr>
                  <p:cNvPr id="114" name="TextBox 112"/>
                  <p:cNvSpPr txBox="1"/>
                  <p:nvPr/>
                </p:nvSpPr>
                <p:spPr>
                  <a:xfrm>
                    <a:off x="6084168" y="3744464"/>
                    <a:ext cx="1440160" cy="18466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GB" sz="600" kern="0" dirty="0">
                        <a:solidFill>
                          <a:srgbClr val="002060"/>
                        </a:solidFill>
                      </a:rPr>
                      <a:t>Hyderabad</a:t>
                    </a:r>
                  </a:p>
                </p:txBody>
              </p:sp>
              <p:sp>
                <p:nvSpPr>
                  <p:cNvPr id="115" name="TextBox 113"/>
                  <p:cNvSpPr txBox="1"/>
                  <p:nvPr/>
                </p:nvSpPr>
                <p:spPr>
                  <a:xfrm>
                    <a:off x="6147032" y="3897624"/>
                    <a:ext cx="1440160" cy="18466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GB" sz="600" kern="0" dirty="0">
                        <a:solidFill>
                          <a:srgbClr val="002060"/>
                        </a:solidFill>
                      </a:rPr>
                      <a:t>Chennai</a:t>
                    </a:r>
                  </a:p>
                </p:txBody>
              </p:sp>
            </p:grpSp>
            <p:sp>
              <p:nvSpPr>
                <p:cNvPr id="82" name="Oval 4"/>
                <p:cNvSpPr/>
                <p:nvPr/>
              </p:nvSpPr>
              <p:spPr>
                <a:xfrm>
                  <a:off x="4320000" y="2754000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83" name="Oval 81"/>
                <p:cNvSpPr/>
                <p:nvPr/>
              </p:nvSpPr>
              <p:spPr>
                <a:xfrm>
                  <a:off x="4226400" y="3138624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84" name="Oval 8"/>
                <p:cNvSpPr/>
                <p:nvPr/>
              </p:nvSpPr>
              <p:spPr>
                <a:xfrm>
                  <a:off x="4860032" y="2420888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85" name="Oval 83"/>
                <p:cNvSpPr/>
                <p:nvPr/>
              </p:nvSpPr>
              <p:spPr>
                <a:xfrm>
                  <a:off x="2483768" y="3573016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86" name="Oval 84"/>
                <p:cNvSpPr/>
                <p:nvPr/>
              </p:nvSpPr>
              <p:spPr>
                <a:xfrm>
                  <a:off x="5580000" y="3636000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87" name="Oval 12"/>
                <p:cNvSpPr/>
                <p:nvPr/>
              </p:nvSpPr>
              <p:spPr>
                <a:xfrm>
                  <a:off x="6876256" y="3645024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88" name="Oval 14"/>
                <p:cNvSpPr/>
                <p:nvPr/>
              </p:nvSpPr>
              <p:spPr>
                <a:xfrm>
                  <a:off x="6686520" y="4234808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89" name="Oval 15"/>
                <p:cNvSpPr/>
                <p:nvPr/>
              </p:nvSpPr>
              <p:spPr>
                <a:xfrm>
                  <a:off x="6651088" y="4176512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0" name="Oval 17"/>
                <p:cNvSpPr/>
                <p:nvPr/>
              </p:nvSpPr>
              <p:spPr>
                <a:xfrm>
                  <a:off x="6137888" y="3978776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1" name="Oval 18"/>
                <p:cNvSpPr/>
                <p:nvPr/>
              </p:nvSpPr>
              <p:spPr>
                <a:xfrm>
                  <a:off x="6084168" y="3842760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2" name="Oval 19"/>
                <p:cNvSpPr/>
                <p:nvPr/>
              </p:nvSpPr>
              <p:spPr>
                <a:xfrm>
                  <a:off x="5975584" y="3762752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3" name="Oval 20"/>
                <p:cNvSpPr/>
                <p:nvPr/>
              </p:nvSpPr>
              <p:spPr>
                <a:xfrm>
                  <a:off x="6084168" y="3545584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4" name="Oval 21"/>
                <p:cNvSpPr/>
                <p:nvPr/>
              </p:nvSpPr>
              <p:spPr>
                <a:xfrm>
                  <a:off x="6084168" y="3995920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5" name="Oval 93"/>
                <p:cNvSpPr/>
                <p:nvPr/>
              </p:nvSpPr>
              <p:spPr>
                <a:xfrm>
                  <a:off x="4769736" y="2483752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6" name="Oval 94"/>
                <p:cNvSpPr/>
                <p:nvPr/>
              </p:nvSpPr>
              <p:spPr>
                <a:xfrm>
                  <a:off x="4562856" y="2735208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7" name="Oval 95"/>
                <p:cNvSpPr/>
                <p:nvPr/>
              </p:nvSpPr>
              <p:spPr>
                <a:xfrm>
                  <a:off x="4337688" y="3123824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8" name="Oval 96"/>
                <p:cNvSpPr/>
                <p:nvPr/>
              </p:nvSpPr>
              <p:spPr>
                <a:xfrm>
                  <a:off x="4293112" y="3186688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99" name="Oval 97"/>
                <p:cNvSpPr/>
                <p:nvPr/>
              </p:nvSpPr>
              <p:spPr>
                <a:xfrm>
                  <a:off x="4191376" y="3228984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0" name="Oval 98"/>
                <p:cNvSpPr/>
                <p:nvPr/>
              </p:nvSpPr>
              <p:spPr>
                <a:xfrm>
                  <a:off x="4572000" y="2879224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1" name="Oval 99"/>
                <p:cNvSpPr/>
                <p:nvPr/>
              </p:nvSpPr>
              <p:spPr>
                <a:xfrm>
                  <a:off x="4491224" y="2810651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2" name="Oval 100"/>
                <p:cNvSpPr/>
                <p:nvPr/>
              </p:nvSpPr>
              <p:spPr>
                <a:xfrm>
                  <a:off x="7199720" y="3222120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3" name="Oval 101"/>
                <p:cNvSpPr/>
                <p:nvPr/>
              </p:nvSpPr>
              <p:spPr>
                <a:xfrm>
                  <a:off x="7056088" y="3617592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4" name="Oval 102"/>
                <p:cNvSpPr/>
                <p:nvPr/>
              </p:nvSpPr>
              <p:spPr>
                <a:xfrm>
                  <a:off x="2627784" y="3150112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5" name="Oval 103"/>
                <p:cNvSpPr/>
                <p:nvPr/>
              </p:nvSpPr>
              <p:spPr>
                <a:xfrm>
                  <a:off x="5137776" y="3372992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6" name="Oval 104"/>
                <p:cNvSpPr/>
                <p:nvPr/>
              </p:nvSpPr>
              <p:spPr>
                <a:xfrm>
                  <a:off x="7064848" y="3850760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7" name="Oval 105"/>
                <p:cNvSpPr/>
                <p:nvPr/>
              </p:nvSpPr>
              <p:spPr>
                <a:xfrm>
                  <a:off x="2771800" y="3356992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8" name="Oval 106"/>
                <p:cNvSpPr/>
                <p:nvPr/>
              </p:nvSpPr>
              <p:spPr>
                <a:xfrm>
                  <a:off x="2078008" y="3762752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109" name="Oval 5"/>
                <p:cNvSpPr/>
                <p:nvPr/>
              </p:nvSpPr>
              <p:spPr>
                <a:xfrm>
                  <a:off x="4283968" y="2708920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</p:grpSp>
          <p:grpSp>
            <p:nvGrpSpPr>
              <p:cNvPr id="9" name="Group 197"/>
              <p:cNvGrpSpPr/>
              <p:nvPr/>
            </p:nvGrpSpPr>
            <p:grpSpPr>
              <a:xfrm>
                <a:off x="1911896" y="2146573"/>
                <a:ext cx="2732112" cy="1107053"/>
                <a:chOff x="1911896" y="2146573"/>
                <a:chExt cx="2732112" cy="1107053"/>
              </a:xfrm>
            </p:grpSpPr>
            <p:sp>
              <p:nvSpPr>
                <p:cNvPr id="53" name="Oval 51"/>
                <p:cNvSpPr/>
                <p:nvPr/>
              </p:nvSpPr>
              <p:spPr>
                <a:xfrm>
                  <a:off x="3851920" y="2310780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54" name="TextBox 52"/>
                <p:cNvSpPr txBox="1"/>
                <p:nvPr/>
              </p:nvSpPr>
              <p:spPr>
                <a:xfrm>
                  <a:off x="3491880" y="2146573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Reykjavik</a:t>
                  </a:r>
                </a:p>
              </p:txBody>
            </p:sp>
            <p:sp>
              <p:nvSpPr>
                <p:cNvPr id="55" name="Oval 53"/>
                <p:cNvSpPr/>
                <p:nvPr/>
              </p:nvSpPr>
              <p:spPr>
                <a:xfrm>
                  <a:off x="2330227" y="3044577"/>
                  <a:ext cx="72008" cy="72008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385D8A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1800" kern="0">
                    <a:solidFill>
                      <a:srgbClr val="002060"/>
                    </a:solidFill>
                    <a:latin typeface="Calibri"/>
                    <a:ea typeface="ＭＳ Ｐゴシック"/>
                  </a:endParaRPr>
                </a:p>
              </p:txBody>
            </p:sp>
            <p:sp>
              <p:nvSpPr>
                <p:cNvPr id="56" name="TextBox 46"/>
                <p:cNvSpPr txBox="1"/>
                <p:nvPr/>
              </p:nvSpPr>
              <p:spPr>
                <a:xfrm>
                  <a:off x="1911896" y="3068960"/>
                  <a:ext cx="1152128" cy="184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600" kern="0" dirty="0">
                      <a:solidFill>
                        <a:srgbClr val="002060"/>
                      </a:solidFill>
                    </a:rPr>
                    <a:t>Chicago</a:t>
                  </a:r>
                </a:p>
              </p:txBody>
            </p:sp>
          </p:grpSp>
          <p:sp>
            <p:nvSpPr>
              <p:cNvPr id="10" name="Oval 7"/>
              <p:cNvSpPr/>
              <p:nvPr/>
            </p:nvSpPr>
            <p:spPr>
              <a:xfrm>
                <a:off x="4192910" y="3140968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11" name="TextBox 8"/>
              <p:cNvSpPr txBox="1"/>
              <p:nvPr/>
            </p:nvSpPr>
            <p:spPr>
              <a:xfrm>
                <a:off x="3818012" y="2538133"/>
                <a:ext cx="1152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Dublin</a:t>
                </a:r>
              </a:p>
            </p:txBody>
          </p:sp>
          <p:sp>
            <p:nvSpPr>
              <p:cNvPr id="12" name="Oval 9"/>
              <p:cNvSpPr/>
              <p:nvPr/>
            </p:nvSpPr>
            <p:spPr>
              <a:xfrm>
                <a:off x="2543200" y="3593207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13" name="Oval 10"/>
              <p:cNvSpPr/>
              <p:nvPr/>
            </p:nvSpPr>
            <p:spPr>
              <a:xfrm>
                <a:off x="2036862" y="3769990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14" name="Oval 11"/>
              <p:cNvSpPr/>
              <p:nvPr/>
            </p:nvSpPr>
            <p:spPr>
              <a:xfrm>
                <a:off x="2872383" y="3841998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15" name="TextBox 12"/>
              <p:cNvSpPr txBox="1"/>
              <p:nvPr/>
            </p:nvSpPr>
            <p:spPr>
              <a:xfrm>
                <a:off x="3635896" y="2695783"/>
                <a:ext cx="94638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Shrewsbury</a:t>
                </a:r>
              </a:p>
            </p:txBody>
          </p:sp>
          <p:sp>
            <p:nvSpPr>
              <p:cNvPr id="16" name="Oval 13"/>
              <p:cNvSpPr/>
              <p:nvPr/>
            </p:nvSpPr>
            <p:spPr>
              <a:xfrm>
                <a:off x="4355976" y="2780928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17" name="Oval 14"/>
              <p:cNvSpPr/>
              <p:nvPr/>
            </p:nvSpPr>
            <p:spPr>
              <a:xfrm>
                <a:off x="4250060" y="2699395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18" name="Oval 15"/>
              <p:cNvSpPr/>
              <p:nvPr/>
            </p:nvSpPr>
            <p:spPr>
              <a:xfrm>
                <a:off x="4634483" y="3068960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19" name="TextBox 16"/>
              <p:cNvSpPr txBox="1"/>
              <p:nvPr/>
            </p:nvSpPr>
            <p:spPr>
              <a:xfrm>
                <a:off x="4490467" y="3102868"/>
                <a:ext cx="44157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Milan</a:t>
                </a:r>
              </a:p>
            </p:txBody>
          </p:sp>
          <p:sp>
            <p:nvSpPr>
              <p:cNvPr id="20" name="Oval 17"/>
              <p:cNvSpPr/>
              <p:nvPr/>
            </p:nvSpPr>
            <p:spPr>
              <a:xfrm>
                <a:off x="4139952" y="2684537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21" name="Oval 18"/>
              <p:cNvSpPr/>
              <p:nvPr/>
            </p:nvSpPr>
            <p:spPr>
              <a:xfrm>
                <a:off x="6866731" y="3683124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22" name="Oval 19"/>
              <p:cNvSpPr/>
              <p:nvPr/>
            </p:nvSpPr>
            <p:spPr>
              <a:xfrm>
                <a:off x="7754441" y="5092799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23" name="Oval 20"/>
              <p:cNvSpPr/>
              <p:nvPr/>
            </p:nvSpPr>
            <p:spPr>
              <a:xfrm>
                <a:off x="6953597" y="5143475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24" name="TextBox 21"/>
              <p:cNvSpPr txBox="1"/>
              <p:nvPr/>
            </p:nvSpPr>
            <p:spPr>
              <a:xfrm>
                <a:off x="7524328" y="4941168"/>
                <a:ext cx="1152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Brisbane</a:t>
                </a:r>
              </a:p>
            </p:txBody>
          </p:sp>
          <p:sp>
            <p:nvSpPr>
              <p:cNvPr id="25" name="TextBox 22"/>
              <p:cNvSpPr txBox="1"/>
              <p:nvPr/>
            </p:nvSpPr>
            <p:spPr>
              <a:xfrm>
                <a:off x="7354024" y="5157192"/>
                <a:ext cx="1152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Sydney</a:t>
                </a:r>
              </a:p>
            </p:txBody>
          </p:sp>
          <p:sp>
            <p:nvSpPr>
              <p:cNvPr id="26" name="TextBox 23"/>
              <p:cNvSpPr txBox="1"/>
              <p:nvPr/>
            </p:nvSpPr>
            <p:spPr>
              <a:xfrm>
                <a:off x="6672044" y="5013176"/>
                <a:ext cx="1152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Perth</a:t>
                </a:r>
              </a:p>
            </p:txBody>
          </p:sp>
          <p:sp>
            <p:nvSpPr>
              <p:cNvPr id="27" name="Oval 24"/>
              <p:cNvSpPr/>
              <p:nvPr/>
            </p:nvSpPr>
            <p:spPr>
              <a:xfrm>
                <a:off x="8278316" y="5340449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28" name="Oval 25"/>
              <p:cNvSpPr/>
              <p:nvPr/>
            </p:nvSpPr>
            <p:spPr>
              <a:xfrm>
                <a:off x="7716341" y="5264249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29" name="Oval 26"/>
              <p:cNvSpPr/>
              <p:nvPr/>
            </p:nvSpPr>
            <p:spPr>
              <a:xfrm>
                <a:off x="7602041" y="5369024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30" name="TextBox 27"/>
              <p:cNvSpPr txBox="1"/>
              <p:nvPr/>
            </p:nvSpPr>
            <p:spPr>
              <a:xfrm>
                <a:off x="7164288" y="5416649"/>
                <a:ext cx="1152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Melbourne</a:t>
                </a:r>
              </a:p>
            </p:txBody>
          </p:sp>
          <p:sp>
            <p:nvSpPr>
              <p:cNvPr id="31" name="Oval 28"/>
              <p:cNvSpPr/>
              <p:nvPr/>
            </p:nvSpPr>
            <p:spPr>
              <a:xfrm>
                <a:off x="2987824" y="5295875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32" name="TextBox 29"/>
              <p:cNvSpPr txBox="1"/>
              <p:nvPr/>
            </p:nvSpPr>
            <p:spPr>
              <a:xfrm>
                <a:off x="3012207" y="5239305"/>
                <a:ext cx="1152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Buenos Aires</a:t>
                </a:r>
              </a:p>
            </p:txBody>
          </p:sp>
          <p:sp>
            <p:nvSpPr>
              <p:cNvPr id="33" name="TextBox 30"/>
              <p:cNvSpPr txBox="1"/>
              <p:nvPr/>
            </p:nvSpPr>
            <p:spPr>
              <a:xfrm>
                <a:off x="2699792" y="3880098"/>
                <a:ext cx="1152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Puerto Rico</a:t>
                </a:r>
              </a:p>
            </p:txBody>
          </p:sp>
          <p:sp>
            <p:nvSpPr>
              <p:cNvPr id="34" name="TextBox 31"/>
              <p:cNvSpPr txBox="1"/>
              <p:nvPr/>
            </p:nvSpPr>
            <p:spPr>
              <a:xfrm>
                <a:off x="4644008" y="5521424"/>
                <a:ext cx="1440160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800" kern="0" dirty="0">
                    <a:solidFill>
                      <a:srgbClr val="002060"/>
                    </a:solidFill>
                  </a:rPr>
                  <a:t>Howden Broking Group</a:t>
                </a:r>
              </a:p>
            </p:txBody>
          </p:sp>
          <p:sp>
            <p:nvSpPr>
              <p:cNvPr id="35" name="TextBox 32"/>
              <p:cNvSpPr txBox="1"/>
              <p:nvPr/>
            </p:nvSpPr>
            <p:spPr>
              <a:xfrm>
                <a:off x="4638675" y="5386933"/>
                <a:ext cx="1152128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800" kern="0" dirty="0">
                    <a:solidFill>
                      <a:srgbClr val="002060"/>
                    </a:solidFill>
                  </a:rPr>
                  <a:t>DUAL</a:t>
                </a:r>
              </a:p>
            </p:txBody>
          </p:sp>
          <p:sp>
            <p:nvSpPr>
              <p:cNvPr id="36" name="Oval 33"/>
              <p:cNvSpPr/>
              <p:nvPr/>
            </p:nvSpPr>
            <p:spPr>
              <a:xfrm>
                <a:off x="4615433" y="5445224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37" name="Oval 19"/>
              <p:cNvSpPr/>
              <p:nvPr/>
            </p:nvSpPr>
            <p:spPr>
              <a:xfrm>
                <a:off x="4619625" y="5589240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38" name="Oval 12"/>
              <p:cNvSpPr/>
              <p:nvPr/>
            </p:nvSpPr>
            <p:spPr>
              <a:xfrm>
                <a:off x="6910164" y="3672339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39" name="Oval 14"/>
              <p:cNvSpPr/>
              <p:nvPr/>
            </p:nvSpPr>
            <p:spPr>
              <a:xfrm>
                <a:off x="6723448" y="4240344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40" name="TextBox 37"/>
              <p:cNvSpPr txBox="1"/>
              <p:nvPr/>
            </p:nvSpPr>
            <p:spPr>
              <a:xfrm>
                <a:off x="6639568" y="3970145"/>
                <a:ext cx="1152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Bangkok</a:t>
                </a:r>
              </a:p>
            </p:txBody>
          </p:sp>
          <p:sp>
            <p:nvSpPr>
              <p:cNvPr id="41" name="Oval 15"/>
              <p:cNvSpPr/>
              <p:nvPr/>
            </p:nvSpPr>
            <p:spPr>
              <a:xfrm>
                <a:off x="6623392" y="4031440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42" name="Oval 39"/>
              <p:cNvSpPr/>
              <p:nvPr/>
            </p:nvSpPr>
            <p:spPr>
              <a:xfrm>
                <a:off x="4521894" y="2850554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43" name="TextBox 40"/>
              <p:cNvSpPr txBox="1"/>
              <p:nvPr/>
            </p:nvSpPr>
            <p:spPr>
              <a:xfrm>
                <a:off x="4568475" y="2781508"/>
                <a:ext cx="577970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Cologne</a:t>
                </a:r>
              </a:p>
            </p:txBody>
          </p:sp>
          <p:sp>
            <p:nvSpPr>
              <p:cNvPr id="44" name="Oval 41"/>
              <p:cNvSpPr/>
              <p:nvPr/>
            </p:nvSpPr>
            <p:spPr>
              <a:xfrm>
                <a:off x="4657722" y="2944787"/>
                <a:ext cx="72008" cy="72008"/>
              </a:xfrm>
              <a:prstGeom prst="ellipse">
                <a:avLst/>
              </a:prstGeom>
              <a:solidFill>
                <a:srgbClr val="009999"/>
              </a:solidFill>
              <a:ln w="25400" cap="flat" cmpd="sng" algn="ctr">
                <a:solidFill>
                  <a:srgbClr val="00808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45" name="TextBox 42"/>
              <p:cNvSpPr txBox="1"/>
              <p:nvPr/>
            </p:nvSpPr>
            <p:spPr>
              <a:xfrm>
                <a:off x="4687440" y="2876605"/>
                <a:ext cx="555385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Vienna</a:t>
                </a:r>
              </a:p>
            </p:txBody>
          </p:sp>
          <p:sp>
            <p:nvSpPr>
              <p:cNvPr id="46" name="Oval 19"/>
              <p:cNvSpPr/>
              <p:nvPr/>
            </p:nvSpPr>
            <p:spPr>
              <a:xfrm>
                <a:off x="6002444" y="3803217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47" name="TextBox 44"/>
              <p:cNvSpPr txBox="1"/>
              <p:nvPr/>
            </p:nvSpPr>
            <p:spPr>
              <a:xfrm>
                <a:off x="5674980" y="3749894"/>
                <a:ext cx="43158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Pune</a:t>
                </a:r>
              </a:p>
            </p:txBody>
          </p:sp>
          <p:sp>
            <p:nvSpPr>
              <p:cNvPr id="48" name="Oval 45"/>
              <p:cNvSpPr/>
              <p:nvPr/>
            </p:nvSpPr>
            <p:spPr>
              <a:xfrm>
                <a:off x="4995006" y="3126499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49" name="TextBox 46"/>
              <p:cNvSpPr txBox="1"/>
              <p:nvPr/>
            </p:nvSpPr>
            <p:spPr>
              <a:xfrm>
                <a:off x="5004048" y="304954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600" kern="0" dirty="0">
                    <a:solidFill>
                      <a:srgbClr val="002060"/>
                    </a:solidFill>
                  </a:rPr>
                  <a:t>Istanbul</a:t>
                </a:r>
              </a:p>
            </p:txBody>
          </p:sp>
          <p:sp>
            <p:nvSpPr>
              <p:cNvPr id="50" name="Oval 19"/>
              <p:cNvSpPr/>
              <p:nvPr/>
            </p:nvSpPr>
            <p:spPr>
              <a:xfrm>
                <a:off x="6764592" y="4475145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51" name="Oval 19"/>
              <p:cNvSpPr/>
              <p:nvPr/>
            </p:nvSpPr>
            <p:spPr>
              <a:xfrm>
                <a:off x="4257680" y="2750448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  <p:sp>
            <p:nvSpPr>
              <p:cNvPr id="52" name="Oval 19"/>
              <p:cNvSpPr/>
              <p:nvPr/>
            </p:nvSpPr>
            <p:spPr>
              <a:xfrm>
                <a:off x="4314825" y="2724160"/>
                <a:ext cx="72008" cy="72008"/>
              </a:xfrm>
              <a:prstGeom prst="ellipse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385D8A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800" kern="0">
                  <a:solidFill>
                    <a:srgbClr val="002060"/>
                  </a:solidFill>
                  <a:latin typeface="Calibri"/>
                  <a:ea typeface="ＭＳ Ｐゴシック"/>
                </a:endParaRPr>
              </a:p>
            </p:txBody>
          </p:sp>
        </p:grpSp>
        <p:sp>
          <p:nvSpPr>
            <p:cNvPr id="6" name="TextBox 117"/>
            <p:cNvSpPr txBox="1"/>
            <p:nvPr/>
          </p:nvSpPr>
          <p:spPr>
            <a:xfrm>
              <a:off x="7956376" y="4768191"/>
              <a:ext cx="1152128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600" kern="0" dirty="0">
                  <a:solidFill>
                    <a:srgbClr val="002060"/>
                  </a:solidFill>
                </a:rPr>
                <a:t>Auckland</a:t>
              </a:r>
            </a:p>
          </p:txBody>
        </p:sp>
      </p:grpSp>
      <p:sp>
        <p:nvSpPr>
          <p:cNvPr id="116" name="Rettangolo 115"/>
          <p:cNvSpPr/>
          <p:nvPr/>
        </p:nvSpPr>
        <p:spPr>
          <a:xfrm>
            <a:off x="5418038" y="1975939"/>
            <a:ext cx="3886200" cy="1219200"/>
          </a:xfrm>
          <a:prstGeom prst="rect">
            <a:avLst/>
          </a:prstGeom>
          <a:solidFill>
            <a:srgbClr val="FFFFFF">
              <a:alpha val="18000"/>
            </a:srgbClr>
          </a:solidFill>
          <a:ln w="9525" cap="flat" cmpd="sng" algn="ctr">
            <a:noFill/>
            <a:prstDash val="solid"/>
          </a:ln>
          <a:effectLst>
            <a:softEdge rad="127000"/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endParaRPr lang="it-IT" sz="1200" kern="0">
              <a:solidFill>
                <a:srgbClr val="FFFFFF"/>
              </a:solidFill>
            </a:endParaRPr>
          </a:p>
        </p:txBody>
      </p:sp>
      <p:grpSp>
        <p:nvGrpSpPr>
          <p:cNvPr id="117" name="Gruppo 14"/>
          <p:cNvGrpSpPr>
            <a:grpSpLocks/>
          </p:cNvGrpSpPr>
          <p:nvPr/>
        </p:nvGrpSpPr>
        <p:grpSpPr bwMode="auto">
          <a:xfrm>
            <a:off x="5860702" y="2087585"/>
            <a:ext cx="3733800" cy="1219200"/>
            <a:chOff x="5638801" y="2362200"/>
            <a:chExt cx="3733799" cy="1219200"/>
          </a:xfrm>
        </p:grpSpPr>
        <p:sp>
          <p:nvSpPr>
            <p:cNvPr id="118" name="Content Placeholder 2"/>
            <p:cNvSpPr>
              <a:spLocks/>
            </p:cNvSpPr>
            <p:nvPr/>
          </p:nvSpPr>
          <p:spPr bwMode="auto">
            <a:xfrm>
              <a:off x="5638801" y="2362200"/>
              <a:ext cx="1066799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spcBef>
                  <a:spcPct val="20000"/>
                </a:spcBef>
                <a:buSzPct val="115000"/>
              </a:pPr>
              <a:r>
                <a:rPr lang="it-IT" sz="3600" kern="0" dirty="0" smtClean="0">
                  <a:solidFill>
                    <a:srgbClr val="005D88"/>
                  </a:solidFill>
                </a:rPr>
                <a:t>67 </a:t>
              </a:r>
              <a:r>
                <a:rPr lang="it-IT" sz="3200" kern="0" dirty="0">
                  <a:solidFill>
                    <a:srgbClr val="005D88"/>
                  </a:solidFill>
                </a:rPr>
                <a:t/>
              </a:r>
              <a:br>
                <a:rPr lang="it-IT" sz="3200" kern="0" dirty="0">
                  <a:solidFill>
                    <a:srgbClr val="005D88"/>
                  </a:solidFill>
                </a:rPr>
              </a:br>
              <a:r>
                <a:rPr lang="it-IT" sz="1600" b="1" kern="0" dirty="0">
                  <a:solidFill>
                    <a:srgbClr val="005D88"/>
                  </a:solidFill>
                </a:rPr>
                <a:t>Sedi</a:t>
              </a:r>
              <a:endParaRPr lang="it-IT" sz="1600" kern="0" dirty="0">
                <a:solidFill>
                  <a:srgbClr val="005D88"/>
                </a:solidFill>
              </a:endParaRPr>
            </a:p>
          </p:txBody>
        </p:sp>
        <p:sp>
          <p:nvSpPr>
            <p:cNvPr id="119" name="Content Placeholder 2"/>
            <p:cNvSpPr>
              <a:spLocks/>
            </p:cNvSpPr>
            <p:nvPr/>
          </p:nvSpPr>
          <p:spPr bwMode="auto">
            <a:xfrm>
              <a:off x="6629400" y="2362200"/>
              <a:ext cx="914400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spcBef>
                  <a:spcPct val="20000"/>
                </a:spcBef>
                <a:buSzPct val="115000"/>
              </a:pPr>
              <a:r>
                <a:rPr lang="it-IT" sz="3600" kern="0" dirty="0">
                  <a:solidFill>
                    <a:srgbClr val="005D88"/>
                  </a:solidFill>
                </a:rPr>
                <a:t>28 </a:t>
              </a:r>
              <a:r>
                <a:rPr lang="it-IT" sz="3200" kern="0" dirty="0">
                  <a:solidFill>
                    <a:srgbClr val="005D88"/>
                  </a:solidFill>
                </a:rPr>
                <a:t/>
              </a:r>
              <a:br>
                <a:rPr lang="it-IT" sz="3200" kern="0" dirty="0">
                  <a:solidFill>
                    <a:srgbClr val="005D88"/>
                  </a:solidFill>
                </a:rPr>
              </a:br>
              <a:r>
                <a:rPr lang="it-IT" sz="1600" b="1" kern="0" dirty="0">
                  <a:solidFill>
                    <a:srgbClr val="005D88"/>
                  </a:solidFill>
                </a:rPr>
                <a:t>Paesi</a:t>
              </a:r>
            </a:p>
          </p:txBody>
        </p:sp>
        <p:sp>
          <p:nvSpPr>
            <p:cNvPr id="120" name="Content Placeholder 2"/>
            <p:cNvSpPr>
              <a:spLocks/>
            </p:cNvSpPr>
            <p:nvPr/>
          </p:nvSpPr>
          <p:spPr bwMode="auto">
            <a:xfrm>
              <a:off x="7467600" y="2362200"/>
              <a:ext cx="1905000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spcBef>
                  <a:spcPct val="20000"/>
                </a:spcBef>
                <a:buSzPct val="115000"/>
              </a:pPr>
              <a:r>
                <a:rPr lang="it-IT" sz="3600" kern="0" dirty="0" smtClean="0">
                  <a:solidFill>
                    <a:srgbClr val="005D88"/>
                  </a:solidFill>
                </a:rPr>
                <a:t>1400</a:t>
              </a:r>
              <a:r>
                <a:rPr lang="it-IT" sz="3600" kern="0" dirty="0">
                  <a:solidFill>
                    <a:srgbClr val="005D88"/>
                  </a:solidFill>
                </a:rPr>
                <a:t>+</a:t>
              </a:r>
              <a:r>
                <a:rPr lang="it-IT" sz="3200" kern="0" dirty="0">
                  <a:solidFill>
                    <a:srgbClr val="005D88"/>
                  </a:solidFill>
                </a:rPr>
                <a:t> </a:t>
              </a:r>
              <a:r>
                <a:rPr lang="it-IT" sz="1600" b="1" kern="0" dirty="0">
                  <a:solidFill>
                    <a:srgbClr val="005D88"/>
                  </a:solidFill>
                </a:rPr>
                <a:t>Dipendenti</a:t>
              </a:r>
            </a:p>
          </p:txBody>
        </p:sp>
        <p:cxnSp>
          <p:nvCxnSpPr>
            <p:cNvPr id="121" name="Connettore 1 120"/>
            <p:cNvCxnSpPr/>
            <p:nvPr/>
          </p:nvCxnSpPr>
          <p:spPr>
            <a:xfrm rot="5400000">
              <a:off x="6095208" y="2896394"/>
              <a:ext cx="762000" cy="1587"/>
            </a:xfrm>
            <a:prstGeom prst="line">
              <a:avLst/>
            </a:prstGeom>
            <a:noFill/>
            <a:ln w="25400" cap="flat" cmpd="sng" algn="ctr">
              <a:solidFill>
                <a:srgbClr val="336699"/>
              </a:solidFill>
              <a:prstDash val="solid"/>
            </a:ln>
            <a:effectLst/>
          </p:spPr>
        </p:cxnSp>
        <p:cxnSp>
          <p:nvCxnSpPr>
            <p:cNvPr id="122" name="Connettore 1 121"/>
            <p:cNvCxnSpPr/>
            <p:nvPr/>
          </p:nvCxnSpPr>
          <p:spPr>
            <a:xfrm rot="5400000">
              <a:off x="7087395" y="2896394"/>
              <a:ext cx="762000" cy="1588"/>
            </a:xfrm>
            <a:prstGeom prst="line">
              <a:avLst/>
            </a:prstGeom>
            <a:noFill/>
            <a:ln w="25400" cap="flat" cmpd="sng" algn="ctr">
              <a:solidFill>
                <a:srgbClr val="336699"/>
              </a:solidFill>
              <a:prstDash val="solid"/>
            </a:ln>
            <a:effectLst/>
          </p:spPr>
        </p:cxnSp>
      </p:grpSp>
      <p:sp>
        <p:nvSpPr>
          <p:cNvPr id="123" name="Rettangolo 122"/>
          <p:cNvSpPr/>
          <p:nvPr/>
        </p:nvSpPr>
        <p:spPr>
          <a:xfrm>
            <a:off x="-1" y="5491763"/>
            <a:ext cx="10260013" cy="626586"/>
          </a:xfrm>
          <a:prstGeom prst="rect">
            <a:avLst/>
          </a:prstGeom>
          <a:solidFill>
            <a:srgbClr val="005D88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600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24" name="TextBox 11"/>
          <p:cNvSpPr txBox="1">
            <a:spLocks noChangeArrowheads="1"/>
          </p:cNvSpPr>
          <p:nvPr/>
        </p:nvSpPr>
        <p:spPr bwMode="auto">
          <a:xfrm>
            <a:off x="2253343" y="5491763"/>
            <a:ext cx="605802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kern="0" dirty="0">
                <a:solidFill>
                  <a:sysClr val="window" lastClr="FFFFFF"/>
                </a:solidFill>
                <a:latin typeface="Lucida Sans" pitchFamily="34" charset="0"/>
              </a:rPr>
              <a:t>HYPERION INSURANCE GROUP</a:t>
            </a:r>
          </a:p>
        </p:txBody>
      </p:sp>
      <p:pic>
        <p:nvPicPr>
          <p:cNvPr id="125" name="Picture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1340" y="5573877"/>
            <a:ext cx="358514" cy="22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6" name="TextBox 12"/>
          <p:cNvSpPr txBox="1">
            <a:spLocks noChangeArrowheads="1"/>
          </p:cNvSpPr>
          <p:nvPr/>
        </p:nvSpPr>
        <p:spPr bwMode="auto">
          <a:xfrm>
            <a:off x="2558439" y="5779795"/>
            <a:ext cx="660159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kern="0" dirty="0">
                <a:solidFill>
                  <a:sysClr val="window" lastClr="FFFFFF"/>
                </a:solidFill>
                <a:latin typeface="Calibri" pitchFamily="34" charset="0"/>
              </a:rPr>
              <a:t>Our best investment is the investment we make in people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2177678" y="369182"/>
            <a:ext cx="49940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0EBF61"/>
                </a:solidFill>
              </a:rPr>
              <a:t>DUAL è parte di un </a:t>
            </a:r>
            <a:r>
              <a:rPr lang="it-IT" sz="2800" b="1" dirty="0" smtClean="0">
                <a:solidFill>
                  <a:srgbClr val="0EBF61"/>
                </a:solidFill>
              </a:rPr>
              <a:t>grande  </a:t>
            </a:r>
            <a:r>
              <a:rPr lang="it-IT" sz="2800" b="1" dirty="0">
                <a:solidFill>
                  <a:srgbClr val="0EBF61"/>
                </a:solidFill>
              </a:rPr>
              <a:t>Gruppo multinazionale</a:t>
            </a:r>
            <a:endParaRPr lang="it-IT" sz="2800" b="1" dirty="0" smtClean="0">
              <a:solidFill>
                <a:srgbClr val="0EB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41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ma 8"/>
          <p:cNvGraphicFramePr/>
          <p:nvPr>
            <p:extLst>
              <p:ext uri="{D42A27DB-BD31-4B8C-83A1-F6EECF244321}">
                <p14:modId xmlns:p14="http://schemas.microsoft.com/office/powerpoint/2010/main" val="2912100413"/>
              </p:ext>
            </p:extLst>
          </p:nvPr>
        </p:nvGraphicFramePr>
        <p:xfrm>
          <a:off x="809526" y="1630351"/>
          <a:ext cx="8456835" cy="4560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" descr="H:\Windows\Outlook\OutlookSecureTemp\dual-logo-1c-negative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965" y="3639808"/>
            <a:ext cx="1664320" cy="504850"/>
          </a:xfrm>
          <a:prstGeom prst="rect">
            <a:avLst/>
          </a:prstGeom>
          <a:noFill/>
        </p:spPr>
      </p:pic>
      <p:sp>
        <p:nvSpPr>
          <p:cNvPr id="11" name="CasellaDiTesto 10"/>
          <p:cNvSpPr txBox="1"/>
          <p:nvPr/>
        </p:nvSpPr>
        <p:spPr>
          <a:xfrm>
            <a:off x="5778078" y="1869877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8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Soluzioni assicurative </a:t>
            </a:r>
            <a:r>
              <a:rPr lang="it-IT" sz="1800" i="1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value</a:t>
            </a:r>
            <a:r>
              <a:rPr lang="it-IT" sz="1800" i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for </a:t>
            </a:r>
            <a:r>
              <a:rPr lang="it-IT" sz="1800" i="1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money</a:t>
            </a:r>
            <a:endParaRPr lang="it-IT" sz="1800" i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6515597" y="3691987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Diamo loro ciò di </a:t>
            </a:r>
            <a:r>
              <a:rPr lang="it-IT" sz="18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cui                          </a:t>
            </a:r>
            <a:r>
              <a:rPr lang="it-IT" sz="1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hanno bisogno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5778078" y="5254253"/>
            <a:ext cx="2814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Li aiutiamo a </a:t>
            </a:r>
            <a:r>
              <a:rPr lang="it-IT" sz="18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entrare                       </a:t>
            </a:r>
            <a:r>
              <a:rPr lang="it-IT" sz="1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in nuovi mercati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139879" y="285701"/>
            <a:ext cx="60864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0EBF61"/>
                </a:solidFill>
              </a:rPr>
              <a:t>Specializzazione e semplicità: benvenuti in DUAL</a:t>
            </a:r>
          </a:p>
        </p:txBody>
      </p:sp>
    </p:spTree>
    <p:extLst>
      <p:ext uri="{BB962C8B-B14F-4D97-AF65-F5344CB8AC3E}">
        <p14:creationId xmlns:p14="http://schemas.microsoft.com/office/powerpoint/2010/main" val="111624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586" y="2596817"/>
            <a:ext cx="5184575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bulletBLU.png" descr="/ROBERTO/DOC_C&amp;F_ROBERTO/&gt;DUAL/014-13_PPT gabbia/jpgPROVA/bulletBLU.pn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19" y="2638886"/>
            <a:ext cx="430212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7380288" y="668338"/>
            <a:ext cx="28797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4400">
                <a:solidFill>
                  <a:prstClr val="white"/>
                </a:solidFill>
              </a:rPr>
              <a:t>AGENDA</a:t>
            </a:r>
          </a:p>
        </p:txBody>
      </p:sp>
      <p:pic>
        <p:nvPicPr>
          <p:cNvPr id="33797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3210733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85" y="3773984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136643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1241574" y="2157909"/>
            <a:ext cx="7992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it-IT" b="1" dirty="0">
                <a:solidFill>
                  <a:prstClr val="white"/>
                </a:solidFill>
              </a:rPr>
              <a:t>Specializzazione e semplicità: benvenuti in DUAL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srgbClr val="0070C0"/>
                </a:solidFill>
              </a:rPr>
              <a:t>Il modello di business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I Partner distributivi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>
                <a:solidFill>
                  <a:prstClr val="white"/>
                </a:solidFill>
              </a:rPr>
              <a:t>I nostri punti di forza</a:t>
            </a:r>
          </a:p>
          <a:p>
            <a:pPr>
              <a:lnSpc>
                <a:spcPct val="75000"/>
              </a:lnSpc>
            </a:pPr>
            <a:endParaRPr lang="it-IT" b="1" i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Conclusioni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</p:txBody>
      </p:sp>
      <p:pic>
        <p:nvPicPr>
          <p:cNvPr id="11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18" y="4317826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83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Rectangle 4"/>
          <p:cNvSpPr>
            <a:spLocks noChangeArrowheads="1"/>
          </p:cNvSpPr>
          <p:nvPr/>
        </p:nvSpPr>
        <p:spPr bwMode="auto">
          <a:xfrm>
            <a:off x="882501" y="1607825"/>
            <a:ext cx="3527425" cy="487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EBF61"/>
              </a:buClr>
              <a:buSzPct val="115000"/>
              <a:buFont typeface="Arial" pitchFamily="34" charset="0"/>
              <a:buChar char="●"/>
              <a:tabLst/>
              <a:defRPr/>
            </a:pP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DUAL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Italia è una </a:t>
            </a:r>
            <a:r>
              <a:rPr kumimoji="0" lang="it-IT" sz="1500" b="0" i="1" u="none" strike="noStrike" kern="0" cap="none" spc="0" normalizeH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underwriting</a:t>
            </a:r>
            <a:r>
              <a:rPr kumimoji="0" lang="it-IT" sz="1500" b="0" i="1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 </a:t>
            </a:r>
            <a:br>
              <a:rPr kumimoji="0" lang="it-IT" sz="1500" b="0" i="1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</a:br>
            <a:r>
              <a:rPr kumimoji="0" lang="it-IT" sz="1500" b="0" i="1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agency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, di assicurazione e </a:t>
            </a:r>
            <a:b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</a:b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riassicurazione</a:t>
            </a:r>
            <a:endParaRPr kumimoji="0" lang="it-IT" sz="1500" b="0" i="0" u="none" strike="noStrike" kern="0" cap="none" spc="0" normalizeH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</a:endParaRPr>
          </a:p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EBF61"/>
              </a:buClr>
              <a:buSzPct val="115000"/>
              <a:buFont typeface="Arial" pitchFamily="34" charset="0"/>
              <a:buChar char="●"/>
              <a:tabLst/>
              <a:defRPr/>
            </a:pP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In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Italia dal </a:t>
            </a: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gennaio 2000</a:t>
            </a:r>
            <a:endParaRPr kumimoji="0" lang="it-IT" sz="1500" b="0" i="1" u="none" strike="noStrike" kern="0" cap="none" spc="0" normalizeH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</a:endParaRPr>
          </a:p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EBF61"/>
              </a:buClr>
              <a:buSzPct val="115000"/>
              <a:buFont typeface="Arial" pitchFamily="34" charset="0"/>
              <a:buChar char="●"/>
              <a:tabLst/>
              <a:defRPr/>
            </a:pP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Opera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a </a:t>
            </a:r>
            <a:r>
              <a:rPr kumimoji="0" lang="it-IT" sz="1500" b="0" i="1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ciclo completo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: dalla </a:t>
            </a:r>
            <a:b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</a:b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sottoscrizione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dei rischi alla </a:t>
            </a:r>
            <a:b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</a:b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gestione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e liquidazione </a:t>
            </a:r>
            <a:r>
              <a:rPr kumimoji="0" lang="it-IT" sz="1500" b="0" i="1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in house </a:t>
            </a:r>
            <a:br>
              <a:rPr kumimoji="0" lang="it-IT" sz="1500" b="0" i="1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</a:b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dei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sinistri</a:t>
            </a:r>
            <a:endParaRPr kumimoji="0" lang="it-IT" sz="1500" b="0" i="1" u="none" strike="noStrike" kern="0" cap="none" spc="0" normalizeH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</a:endParaRPr>
          </a:p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EBF61"/>
              </a:buClr>
              <a:buSzPct val="115000"/>
              <a:buFont typeface="Arial" pitchFamily="34" charset="0"/>
              <a:buChar char="●"/>
              <a:tabLst/>
              <a:defRPr/>
            </a:pP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Agente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rappresentante per l’Italia </a:t>
            </a:r>
            <a:b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</a:b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di </a:t>
            </a:r>
            <a:r>
              <a:rPr kumimoji="0" lang="it-IT" sz="1500" b="0" i="0" u="none" strike="noStrike" kern="0" cap="none" spc="0" normalizeH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Arch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 Insurance (Europe) </a:t>
            </a:r>
          </a:p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EBF61"/>
              </a:buClr>
              <a:buSzPct val="115000"/>
              <a:buFont typeface="Arial" pitchFamily="34" charset="0"/>
              <a:buChar char="●"/>
              <a:tabLst/>
              <a:defRPr/>
            </a:pP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Lloyd’s </a:t>
            </a:r>
            <a:r>
              <a:rPr kumimoji="0" lang="it-IT" sz="1500" b="0" i="0" u="none" strike="noStrike" kern="0" cap="none" spc="0" normalizeH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Coverholder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 per </a:t>
            </a:r>
            <a:r>
              <a:rPr kumimoji="0" lang="it-IT" sz="1500" b="0" i="0" u="none" strike="noStrike" kern="0" cap="none" spc="0" normalizeH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Hiscox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 </a:t>
            </a:r>
            <a:b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</a:br>
            <a:r>
              <a:rPr kumimoji="0" lang="it-IT" sz="1500" b="0" i="0" u="none" strike="noStrike" kern="0" cap="none" spc="0" normalizeH="0" noProof="0" dirty="0" err="1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Synd</a:t>
            </a:r>
            <a:r>
              <a:rPr lang="it-IT" sz="1500" kern="0" dirty="0" err="1" smtClean="0">
                <a:solidFill>
                  <a:srgbClr val="4D4D4D"/>
                </a:solidFill>
              </a:rPr>
              <a:t>icate</a:t>
            </a: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3624</a:t>
            </a:r>
          </a:p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EBF61"/>
              </a:buClr>
              <a:buSzPct val="115000"/>
              <a:buFont typeface="Arial" pitchFamily="34" charset="0"/>
              <a:buChar char="●"/>
              <a:tabLst/>
              <a:defRPr/>
            </a:pPr>
            <a:r>
              <a:rPr kumimoji="0" lang="it-IT" sz="15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Aree </a:t>
            </a:r>
            <a:r>
              <a:rPr kumimoji="0" lang="it-IT" sz="15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di specializzazione:</a:t>
            </a:r>
          </a:p>
          <a:p>
            <a:pPr marL="542925" lvl="2" indent="-180975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kumimoji="0" lang="it-IT" sz="12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RC </a:t>
            </a:r>
            <a:r>
              <a:rPr kumimoji="0" lang="it-IT" sz="12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professionale</a:t>
            </a:r>
          </a:p>
          <a:p>
            <a:pPr marL="542925" lvl="2" indent="-180975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kumimoji="0" lang="it-IT" sz="12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RC </a:t>
            </a:r>
            <a:r>
              <a:rPr kumimoji="0" lang="it-IT" sz="12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degli amministratori di società (D&amp;O) </a:t>
            </a:r>
          </a:p>
          <a:p>
            <a:pPr marL="542925" lvl="2" indent="-180975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kumimoji="0" lang="it-IT" sz="12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RC </a:t>
            </a:r>
            <a:r>
              <a:rPr kumimoji="0" lang="it-IT" sz="12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patrimoniale di amministratori, </a:t>
            </a:r>
            <a:br>
              <a:rPr kumimoji="0" lang="it-IT" sz="12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</a:br>
            <a:r>
              <a:rPr kumimoji="0" lang="it-IT" sz="1200" b="0" i="0" u="none" strike="noStrike" kern="0" cap="none" spc="0" normalizeH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dirigenti </a:t>
            </a:r>
            <a:r>
              <a:rPr kumimoji="0" lang="it-IT" sz="1200" b="0" i="0" u="none" strike="noStrike" kern="0" cap="none" spc="0" normalizeH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e dipendenti della P.A.</a:t>
            </a:r>
          </a:p>
        </p:txBody>
      </p:sp>
      <p:pic>
        <p:nvPicPr>
          <p:cNvPr id="3074" name="Picture 2" descr="H:\My Pictures\BM new mar 20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022" y="1688348"/>
            <a:ext cx="4159078" cy="447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2177678" y="717749"/>
            <a:ext cx="734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rgbClr val="0EBF61"/>
                </a:solidFill>
              </a:rPr>
              <a:t>Il modello di business</a:t>
            </a:r>
            <a:endParaRPr lang="en-US" sz="2800" b="1" dirty="0">
              <a:solidFill>
                <a:srgbClr val="0EB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25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586" y="3172881"/>
            <a:ext cx="5184575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bulletBLU.png" descr="/ROBERTO/DOC_C&amp;F_ROBERTO/&gt;DUAL/014-13_PPT gabbia/jpgPROVA/bulletBLU.pn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19" y="3212307"/>
            <a:ext cx="430212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7380288" y="668338"/>
            <a:ext cx="28797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4400">
                <a:solidFill>
                  <a:prstClr val="white"/>
                </a:solidFill>
              </a:rPr>
              <a:t>AGENDA</a:t>
            </a:r>
          </a:p>
        </p:txBody>
      </p:sp>
      <p:pic>
        <p:nvPicPr>
          <p:cNvPr id="33798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85" y="3773984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136643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1241574" y="2157909"/>
            <a:ext cx="74888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it-IT" b="1" dirty="0">
                <a:solidFill>
                  <a:prstClr val="white"/>
                </a:solidFill>
              </a:rPr>
              <a:t>Specializzazione e semplicità: benvenuti in DUAL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Il modello di business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srgbClr val="0073EB"/>
                </a:solidFill>
              </a:rPr>
              <a:t>I Partner distributivi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>
                <a:solidFill>
                  <a:prstClr val="white"/>
                </a:solidFill>
              </a:rPr>
              <a:t>I nostri punti di forza</a:t>
            </a:r>
          </a:p>
          <a:p>
            <a:pPr>
              <a:lnSpc>
                <a:spcPct val="75000"/>
              </a:lnSpc>
            </a:pPr>
            <a:endParaRPr lang="it-IT" b="1" i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Conclusioni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</p:txBody>
      </p:sp>
      <p:pic>
        <p:nvPicPr>
          <p:cNvPr id="11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18" y="4317826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18" y="2688939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42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3" name="Connettore 1 172"/>
          <p:cNvCxnSpPr/>
          <p:nvPr/>
        </p:nvCxnSpPr>
        <p:spPr>
          <a:xfrm>
            <a:off x="5996720" y="4536577"/>
            <a:ext cx="0" cy="70878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9" name="Connettore 1 158"/>
          <p:cNvCxnSpPr/>
          <p:nvPr/>
        </p:nvCxnSpPr>
        <p:spPr>
          <a:xfrm>
            <a:off x="5792451" y="5904466"/>
            <a:ext cx="430073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3" name="Connettore 1 142"/>
          <p:cNvCxnSpPr/>
          <p:nvPr/>
        </p:nvCxnSpPr>
        <p:spPr>
          <a:xfrm>
            <a:off x="5986087" y="3915672"/>
            <a:ext cx="823" cy="522655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Connettore 1 123"/>
          <p:cNvCxnSpPr/>
          <p:nvPr/>
        </p:nvCxnSpPr>
        <p:spPr>
          <a:xfrm flipH="1">
            <a:off x="6974423" y="2990975"/>
            <a:ext cx="12953" cy="93045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5" name="Picture 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906" y="5141898"/>
            <a:ext cx="1319708" cy="18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406" y="5793323"/>
            <a:ext cx="1261795" cy="19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586" y="5023851"/>
            <a:ext cx="643375" cy="43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911" y="4961918"/>
            <a:ext cx="951080" cy="540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Organization Chart 2"/>
          <p:cNvGrpSpPr>
            <a:grpSpLocks noChangeAspect="1"/>
          </p:cNvGrpSpPr>
          <p:nvPr/>
        </p:nvGrpSpPr>
        <p:grpSpPr bwMode="auto">
          <a:xfrm>
            <a:off x="1186972" y="2562945"/>
            <a:ext cx="8479538" cy="4513437"/>
            <a:chOff x="-14" y="1023"/>
            <a:chExt cx="5159" cy="2746"/>
          </a:xfrm>
        </p:grpSpPr>
        <p:cxnSp>
          <p:nvCxnSpPr>
            <p:cNvPr id="9" name="_s7174"/>
            <p:cNvCxnSpPr>
              <a:cxnSpLocks noChangeShapeType="1"/>
              <a:endCxn id="23" idx="2"/>
            </p:cNvCxnSpPr>
            <p:nvPr/>
          </p:nvCxnSpPr>
          <p:spPr bwMode="auto">
            <a:xfrm rot="5400000" flipH="1" flipV="1">
              <a:off x="1506" y="2326"/>
              <a:ext cx="319" cy="131"/>
            </a:xfrm>
            <a:prstGeom prst="bentConnector3">
              <a:avLst>
                <a:gd name="adj1" fmla="val -23004"/>
              </a:avLst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_s7181"/>
            <p:cNvCxnSpPr>
              <a:cxnSpLocks noChangeShapeType="1"/>
              <a:stCxn id="22" idx="0"/>
              <a:endCxn id="20" idx="2"/>
            </p:cNvCxnSpPr>
            <p:nvPr/>
          </p:nvCxnSpPr>
          <p:spPr bwMode="auto">
            <a:xfrm rot="5400000" flipH="1" flipV="1">
              <a:off x="621" y="1846"/>
              <a:ext cx="312" cy="1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_s7183"/>
            <p:cNvCxnSpPr>
              <a:cxnSpLocks noChangeShapeType="1"/>
              <a:stCxn id="20" idx="0"/>
              <a:endCxn id="62" idx="2"/>
            </p:cNvCxnSpPr>
            <p:nvPr/>
          </p:nvCxnSpPr>
          <p:spPr bwMode="auto">
            <a:xfrm rot="5400000" flipH="1" flipV="1">
              <a:off x="1224" y="576"/>
              <a:ext cx="498" cy="1392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_s7185"/>
            <p:cNvSpPr>
              <a:spLocks noChangeArrowheads="1"/>
            </p:cNvSpPr>
            <p:nvPr/>
          </p:nvSpPr>
          <p:spPr bwMode="auto">
            <a:xfrm>
              <a:off x="385" y="1521"/>
              <a:ext cx="784" cy="169"/>
            </a:xfrm>
            <a:prstGeom prst="roundRect">
              <a:avLst>
                <a:gd name="adj" fmla="val 16667"/>
              </a:avLst>
            </a:prstGeom>
            <a:solidFill>
              <a:srgbClr val="0073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Business</a:t>
              </a:r>
              <a:r>
                <a:rPr kumimoji="0" lang="en-GB" sz="1100" b="1" i="0" u="none" strike="noStrike" kern="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 </a:t>
              </a:r>
              <a:r>
                <a:rPr kumimoji="0" lang="en-GB" sz="1100" b="1" i="0" u="none" strike="noStrike" kern="0" cap="none" spc="0" normalizeH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diretto</a:t>
              </a:r>
              <a:endParaRPr kumimoji="0" lang="en-GB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21" name="_s7186"/>
            <p:cNvSpPr>
              <a:spLocks noChangeArrowheads="1"/>
            </p:cNvSpPr>
            <p:nvPr/>
          </p:nvSpPr>
          <p:spPr bwMode="auto">
            <a:xfrm>
              <a:off x="3078" y="1521"/>
              <a:ext cx="843" cy="169"/>
            </a:xfrm>
            <a:prstGeom prst="roundRect">
              <a:avLst>
                <a:gd name="adj" fmla="val 16667"/>
              </a:avLst>
            </a:prstGeom>
            <a:solidFill>
              <a:srgbClr val="0073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Business </a:t>
              </a:r>
              <a:r>
                <a:rPr kumimoji="0" lang="en-GB" sz="11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indiretto</a:t>
              </a:r>
              <a:r>
                <a:rPr kumimoji="0" lang="en-GB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 </a:t>
              </a:r>
              <a:endParaRPr kumimoji="0" lang="en-GB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22" name="_s7187"/>
            <p:cNvSpPr>
              <a:spLocks noChangeArrowheads="1"/>
            </p:cNvSpPr>
            <p:nvPr/>
          </p:nvSpPr>
          <p:spPr bwMode="auto">
            <a:xfrm>
              <a:off x="385" y="2002"/>
              <a:ext cx="783" cy="226"/>
            </a:xfrm>
            <a:prstGeom prst="roundRect">
              <a:avLst>
                <a:gd name="adj" fmla="val 16667"/>
              </a:avLst>
            </a:prstGeom>
            <a:solidFill>
              <a:srgbClr val="0EB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333333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Broker</a:t>
              </a:r>
            </a:p>
          </p:txBody>
        </p:sp>
        <p:sp>
          <p:nvSpPr>
            <p:cNvPr id="23" name="_s7188"/>
            <p:cNvSpPr>
              <a:spLocks noChangeArrowheads="1"/>
            </p:cNvSpPr>
            <p:nvPr/>
          </p:nvSpPr>
          <p:spPr bwMode="auto">
            <a:xfrm>
              <a:off x="1315" y="2005"/>
              <a:ext cx="831" cy="227"/>
            </a:xfrm>
            <a:prstGeom prst="roundRect">
              <a:avLst>
                <a:gd name="adj" fmla="val 16667"/>
              </a:avLst>
            </a:prstGeom>
            <a:solidFill>
              <a:srgbClr val="0EB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333333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Agenti</a:t>
              </a:r>
              <a:r>
                <a:rPr kumimoji="0" lang="en-GB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 Arch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senza</a:t>
              </a: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 </a:t>
              </a:r>
              <a:r>
                <a:rPr kumimoji="0" lang="en-GB" sz="9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rappresentanza</a:t>
              </a:r>
              <a:endParaRPr kumimoji="0" lang="en-GB" sz="9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24" name="_s7189"/>
            <p:cNvSpPr>
              <a:spLocks noChangeArrowheads="1"/>
            </p:cNvSpPr>
            <p:nvPr/>
          </p:nvSpPr>
          <p:spPr bwMode="auto">
            <a:xfrm>
              <a:off x="2523" y="2002"/>
              <a:ext cx="785" cy="226"/>
            </a:xfrm>
            <a:prstGeom prst="roundRect">
              <a:avLst>
                <a:gd name="adj" fmla="val 16667"/>
              </a:avLst>
            </a:prstGeom>
            <a:solidFill>
              <a:srgbClr val="0EB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333333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Riassicurazione</a:t>
              </a:r>
              <a:endParaRPr kumimoji="0" lang="en-GB" sz="11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25" name="_s7190"/>
            <p:cNvSpPr>
              <a:spLocks noChangeArrowheads="1"/>
            </p:cNvSpPr>
            <p:nvPr/>
          </p:nvSpPr>
          <p:spPr bwMode="auto">
            <a:xfrm>
              <a:off x="4235" y="2009"/>
              <a:ext cx="782" cy="206"/>
            </a:xfrm>
            <a:prstGeom prst="roundRect">
              <a:avLst>
                <a:gd name="adj" fmla="val 16667"/>
              </a:avLst>
            </a:prstGeom>
            <a:solidFill>
              <a:srgbClr val="0EB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333333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itchFamily="34" charset="0"/>
                  <a:ea typeface="MS PGothic" pitchFamily="34" charset="-128"/>
                </a:rPr>
                <a:t>Bankassurance</a:t>
              </a:r>
              <a:endParaRPr kumimoji="0" lang="en-GB" sz="11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26" name="Picture 22"/>
            <p:cNvSpPr>
              <a:spLocks noChangeAspect="1" noChangeArrowheads="1"/>
            </p:cNvSpPr>
            <p:nvPr/>
          </p:nvSpPr>
          <p:spPr bwMode="auto">
            <a:xfrm>
              <a:off x="1855" y="1312"/>
              <a:ext cx="577" cy="2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_s7192"/>
            <p:cNvSpPr>
              <a:spLocks noChangeArrowheads="1"/>
            </p:cNvSpPr>
            <p:nvPr/>
          </p:nvSpPr>
          <p:spPr bwMode="auto">
            <a:xfrm>
              <a:off x="2000" y="2515"/>
              <a:ext cx="783" cy="280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28" name="_s7194"/>
            <p:cNvSpPr>
              <a:spLocks noChangeArrowheads="1"/>
            </p:cNvSpPr>
            <p:nvPr/>
          </p:nvSpPr>
          <p:spPr bwMode="auto">
            <a:xfrm>
              <a:off x="2006" y="2899"/>
              <a:ext cx="782" cy="28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333333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29" name="_s7195"/>
            <p:cNvSpPr>
              <a:spLocks noChangeArrowheads="1"/>
            </p:cNvSpPr>
            <p:nvPr/>
          </p:nvSpPr>
          <p:spPr bwMode="auto">
            <a:xfrm>
              <a:off x="4235" y="2508"/>
              <a:ext cx="782" cy="28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30" name="Picture 27"/>
            <p:cNvSpPr>
              <a:spLocks noChangeAspect="1" noChangeArrowheads="1"/>
            </p:cNvSpPr>
            <p:nvPr/>
          </p:nvSpPr>
          <p:spPr bwMode="auto">
            <a:xfrm>
              <a:off x="3558" y="2408"/>
              <a:ext cx="318" cy="1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Picture 28" descr="logo"/>
            <p:cNvSpPr>
              <a:spLocks noChangeAspect="1" noChangeArrowheads="1"/>
            </p:cNvSpPr>
            <p:nvPr/>
          </p:nvSpPr>
          <p:spPr bwMode="auto">
            <a:xfrm>
              <a:off x="4513" y="2406"/>
              <a:ext cx="453" cy="2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Picture 29"/>
            <p:cNvSpPr>
              <a:spLocks noChangeAspect="1" noChangeArrowheads="1"/>
            </p:cNvSpPr>
            <p:nvPr/>
          </p:nvSpPr>
          <p:spPr bwMode="auto">
            <a:xfrm>
              <a:off x="3560" y="2828"/>
              <a:ext cx="263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Picture 30"/>
            <p:cNvSpPr>
              <a:spLocks noChangeAspect="1" noChangeArrowheads="1"/>
            </p:cNvSpPr>
            <p:nvPr/>
          </p:nvSpPr>
          <p:spPr bwMode="auto">
            <a:xfrm>
              <a:off x="2302" y="3674"/>
              <a:ext cx="726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_s7200"/>
            <p:cNvSpPr>
              <a:spLocks noChangeArrowheads="1"/>
            </p:cNvSpPr>
            <p:nvPr/>
          </p:nvSpPr>
          <p:spPr bwMode="auto">
            <a:xfrm>
              <a:off x="978" y="2510"/>
              <a:ext cx="621" cy="28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333333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35" name="_s7201"/>
            <p:cNvSpPr>
              <a:spLocks noChangeArrowheads="1"/>
            </p:cNvSpPr>
            <p:nvPr/>
          </p:nvSpPr>
          <p:spPr bwMode="auto">
            <a:xfrm>
              <a:off x="-14" y="2485"/>
              <a:ext cx="646" cy="28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333333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37" name="_s7203"/>
            <p:cNvSpPr>
              <a:spLocks noChangeArrowheads="1"/>
            </p:cNvSpPr>
            <p:nvPr/>
          </p:nvSpPr>
          <p:spPr bwMode="auto">
            <a:xfrm>
              <a:off x="3050" y="2904"/>
              <a:ext cx="784" cy="28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7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  <p:sp>
          <p:nvSpPr>
            <p:cNvPr id="38" name="Picture 51"/>
            <p:cNvSpPr>
              <a:spLocks noChangeAspect="1" noChangeArrowheads="1"/>
            </p:cNvSpPr>
            <p:nvPr/>
          </p:nvSpPr>
          <p:spPr bwMode="auto">
            <a:xfrm rot="16200000">
              <a:off x="4680" y="2550"/>
              <a:ext cx="160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_s7193"/>
            <p:cNvSpPr>
              <a:spLocks noChangeArrowheads="1"/>
            </p:cNvSpPr>
            <p:nvPr/>
          </p:nvSpPr>
          <p:spPr bwMode="auto">
            <a:xfrm>
              <a:off x="3050" y="2512"/>
              <a:ext cx="783" cy="280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</a:endParaRPr>
            </a:p>
          </p:txBody>
        </p:sp>
      </p:grpSp>
      <p:pic>
        <p:nvPicPr>
          <p:cNvPr id="54" name="Picture 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816" y="5684891"/>
            <a:ext cx="420687" cy="400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" name="Rettangolo arrotondato 57"/>
          <p:cNvSpPr/>
          <p:nvPr/>
        </p:nvSpPr>
        <p:spPr>
          <a:xfrm>
            <a:off x="886465" y="1581845"/>
            <a:ext cx="1214836" cy="648072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9" name="LogoImage" descr="Hiscox Corporate - link to homepa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896" y="2512580"/>
            <a:ext cx="8112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896" y="1746021"/>
            <a:ext cx="935037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Rettangolo arrotondato 61"/>
          <p:cNvSpPr/>
          <p:nvPr/>
        </p:nvSpPr>
        <p:spPr>
          <a:xfrm>
            <a:off x="3982809" y="1941885"/>
            <a:ext cx="1584176" cy="620563"/>
          </a:xfrm>
          <a:prstGeom prst="roundRect">
            <a:avLst/>
          </a:prstGeom>
          <a:solidFill>
            <a:srgbClr val="00B05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ttangolo arrotondato 62"/>
          <p:cNvSpPr/>
          <p:nvPr/>
        </p:nvSpPr>
        <p:spPr>
          <a:xfrm>
            <a:off x="886465" y="2396027"/>
            <a:ext cx="1214836" cy="648072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Connettore 1 63"/>
          <p:cNvCxnSpPr>
            <a:stCxn id="58" idx="3"/>
          </p:cNvCxnSpPr>
          <p:nvPr/>
        </p:nvCxnSpPr>
        <p:spPr>
          <a:xfrm>
            <a:off x="2101301" y="1905881"/>
            <a:ext cx="67298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Connettore 1 64"/>
          <p:cNvCxnSpPr/>
          <p:nvPr/>
        </p:nvCxnSpPr>
        <p:spPr>
          <a:xfrm>
            <a:off x="2101301" y="2720063"/>
            <a:ext cx="65009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Connettore 1 65"/>
          <p:cNvCxnSpPr/>
          <p:nvPr/>
        </p:nvCxnSpPr>
        <p:spPr>
          <a:xfrm>
            <a:off x="4058946" y="3916488"/>
            <a:ext cx="0" cy="255586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Connettore 1 66"/>
          <p:cNvCxnSpPr/>
          <p:nvPr/>
        </p:nvCxnSpPr>
        <p:spPr>
          <a:xfrm flipV="1">
            <a:off x="4060793" y="3916483"/>
            <a:ext cx="4758334" cy="4951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853" name="CasellaDiTesto 35852"/>
          <p:cNvSpPr txBox="1"/>
          <p:nvPr/>
        </p:nvSpPr>
        <p:spPr>
          <a:xfrm>
            <a:off x="1422420" y="5039570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339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2" name="CasellaDiTesto 81"/>
          <p:cNvSpPr txBox="1"/>
          <p:nvPr/>
        </p:nvSpPr>
        <p:spPr>
          <a:xfrm>
            <a:off x="3053382" y="5059495"/>
            <a:ext cx="552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110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97" name="_s7174"/>
          <p:cNvCxnSpPr>
            <a:cxnSpLocks noChangeShapeType="1"/>
            <a:stCxn id="35" idx="3"/>
          </p:cNvCxnSpPr>
          <p:nvPr/>
        </p:nvCxnSpPr>
        <p:spPr bwMode="auto">
          <a:xfrm flipV="1">
            <a:off x="2248763" y="4549714"/>
            <a:ext cx="223123" cy="648809"/>
          </a:xfrm>
          <a:prstGeom prst="bentConnector2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" name="Connettore 1 121"/>
          <p:cNvCxnSpPr/>
          <p:nvPr/>
        </p:nvCxnSpPr>
        <p:spPr>
          <a:xfrm>
            <a:off x="4775038" y="2969709"/>
            <a:ext cx="221233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4" name="Connettore 1 133"/>
          <p:cNvCxnSpPr/>
          <p:nvPr/>
        </p:nvCxnSpPr>
        <p:spPr>
          <a:xfrm>
            <a:off x="8819127" y="3918239"/>
            <a:ext cx="0" cy="255586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2" name="Connettore 1 171"/>
          <p:cNvCxnSpPr/>
          <p:nvPr/>
        </p:nvCxnSpPr>
        <p:spPr>
          <a:xfrm>
            <a:off x="5784233" y="5249425"/>
            <a:ext cx="430073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9" name="Connettore 1 178"/>
          <p:cNvCxnSpPr/>
          <p:nvPr/>
        </p:nvCxnSpPr>
        <p:spPr>
          <a:xfrm>
            <a:off x="8813461" y="4522165"/>
            <a:ext cx="0" cy="481586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3" name="Connettore 1 182"/>
          <p:cNvCxnSpPr/>
          <p:nvPr/>
        </p:nvCxnSpPr>
        <p:spPr>
          <a:xfrm flipH="1">
            <a:off x="2774289" y="1905881"/>
            <a:ext cx="4943" cy="814182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0" name="Connettore 1 189"/>
          <p:cNvCxnSpPr/>
          <p:nvPr/>
        </p:nvCxnSpPr>
        <p:spPr>
          <a:xfrm>
            <a:off x="2774289" y="2301925"/>
            <a:ext cx="120852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6" name="Connettore 1 195"/>
          <p:cNvCxnSpPr/>
          <p:nvPr/>
        </p:nvCxnSpPr>
        <p:spPr>
          <a:xfrm>
            <a:off x="5999269" y="5275132"/>
            <a:ext cx="8218" cy="629334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8" name="Picture 3" descr="H:\Windows\Outlook\OutlookSecureTemp\dual-logo-1c-negative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946" y="2029921"/>
            <a:ext cx="1450950" cy="440127"/>
          </a:xfrm>
          <a:prstGeom prst="rect">
            <a:avLst/>
          </a:prstGeom>
          <a:noFill/>
        </p:spPr>
      </p:pic>
      <p:sp>
        <p:nvSpPr>
          <p:cNvPr id="57" name="CasellaDiTesto 56"/>
          <p:cNvSpPr txBox="1"/>
          <p:nvPr/>
        </p:nvSpPr>
        <p:spPr>
          <a:xfrm>
            <a:off x="2139879" y="357709"/>
            <a:ext cx="7342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0EBF61"/>
                </a:solidFill>
              </a:rPr>
              <a:t>Una piattaforma distributiva                                                 ampia e diversificata 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86465" y="6072763"/>
            <a:ext cx="13740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100" dirty="0" smtClean="0"/>
              <a:t>Dati a marzo 2013 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65351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3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586" y="3742085"/>
            <a:ext cx="4824535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bulletBLU.png" descr="/ROBERTO/DOC_C&amp;F_ROBERTO/&gt;DUAL/014-13_PPT gabbia/jpgPROVA/bulletBLU.pn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19" y="3781511"/>
            <a:ext cx="430212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7380288" y="668338"/>
            <a:ext cx="28797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4400">
                <a:solidFill>
                  <a:prstClr val="white"/>
                </a:solidFill>
              </a:rPr>
              <a:t>AGENDA</a:t>
            </a:r>
          </a:p>
        </p:txBody>
      </p:sp>
      <p:pic>
        <p:nvPicPr>
          <p:cNvPr id="33796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661965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40" y="3238029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136643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1233000" y="2172424"/>
            <a:ext cx="75871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it-IT" b="1" dirty="0">
                <a:solidFill>
                  <a:prstClr val="white"/>
                </a:solidFill>
              </a:rPr>
              <a:t>Specializzazione e semplicità: benvenuti in DUAL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Il modello di business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I Partner distributivi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>
                <a:solidFill>
                  <a:srgbClr val="0073EB"/>
                </a:solidFill>
              </a:rPr>
              <a:t>I nostri punti di forza</a:t>
            </a:r>
          </a:p>
          <a:p>
            <a:pPr>
              <a:lnSpc>
                <a:spcPct val="75000"/>
              </a:lnSpc>
            </a:pPr>
            <a:endParaRPr lang="it-IT" b="1" i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Conclusioni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</p:txBody>
      </p:sp>
      <p:pic>
        <p:nvPicPr>
          <p:cNvPr id="11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18" y="4317826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898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2642" y="1293813"/>
            <a:ext cx="7556999" cy="3921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329" y="3115279"/>
            <a:ext cx="1440160" cy="46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2139879" y="717749"/>
            <a:ext cx="734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rgbClr val="0EBF61"/>
                </a:solidFill>
              </a:rPr>
              <a:t>Specialisti…</a:t>
            </a:r>
            <a:endParaRPr lang="en-US" sz="2800" b="1" dirty="0">
              <a:solidFill>
                <a:srgbClr val="0EBF61"/>
              </a:solidFill>
            </a:endParaRPr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2349448" y="4262639"/>
            <a:ext cx="1449436" cy="4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it-IT" sz="2000" b="1" kern="0" dirty="0" smtClean="0">
                <a:solidFill>
                  <a:srgbClr val="000000"/>
                </a:solidFill>
              </a:rPr>
              <a:t>74%</a:t>
            </a:r>
            <a:endParaRPr lang="it-IT" sz="2000" b="1" kern="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it-IT" sz="1200" b="1" kern="0" dirty="0">
                <a:solidFill>
                  <a:srgbClr val="000000"/>
                </a:solidFill>
              </a:rPr>
              <a:t>RC </a:t>
            </a:r>
            <a:r>
              <a:rPr lang="it-IT" sz="1200" b="1" kern="0" dirty="0" smtClean="0">
                <a:solidFill>
                  <a:srgbClr val="000000"/>
                </a:solidFill>
              </a:rPr>
              <a:t>professionale</a:t>
            </a:r>
            <a:endParaRPr lang="it-IT" sz="1200" b="1" kern="0" dirty="0">
              <a:solidFill>
                <a:srgbClr val="000000"/>
              </a:solidFill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2060152" y="1848300"/>
            <a:ext cx="11160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it-IT" sz="2000" b="1" kern="0" dirty="0" smtClean="0">
                <a:solidFill>
                  <a:srgbClr val="000000"/>
                </a:solidFill>
              </a:rPr>
              <a:t>12%</a:t>
            </a:r>
            <a:endParaRPr lang="it-IT" sz="2000" b="1" kern="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it-IT" sz="1200" b="1" kern="0" dirty="0">
                <a:solidFill>
                  <a:srgbClr val="000000"/>
                </a:solidFill>
              </a:rPr>
              <a:t>Enti Pubblici</a:t>
            </a:r>
          </a:p>
        </p:txBody>
      </p:sp>
      <p:sp>
        <p:nvSpPr>
          <p:cNvPr id="27" name="Text Box 11"/>
          <p:cNvSpPr txBox="1">
            <a:spLocks noChangeArrowheads="1"/>
          </p:cNvSpPr>
          <p:nvPr/>
        </p:nvSpPr>
        <p:spPr bwMode="auto">
          <a:xfrm>
            <a:off x="3205040" y="1927268"/>
            <a:ext cx="6985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it-IT" sz="2000" b="1" kern="0" dirty="0" smtClean="0">
                <a:solidFill>
                  <a:srgbClr val="000000"/>
                </a:solidFill>
              </a:rPr>
              <a:t>14%</a:t>
            </a:r>
            <a:endParaRPr lang="it-IT" sz="2000" b="1" kern="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it-IT" sz="1200" b="1" kern="0" dirty="0" err="1">
                <a:solidFill>
                  <a:srgbClr val="000000"/>
                </a:solidFill>
              </a:rPr>
              <a:t>D&amp;O</a:t>
            </a:r>
            <a:endParaRPr lang="it-IT" sz="1200" b="1" kern="0" dirty="0">
              <a:solidFill>
                <a:srgbClr val="000000"/>
              </a:solidFill>
            </a:endParaRPr>
          </a:p>
        </p:txBody>
      </p:sp>
      <p:pic>
        <p:nvPicPr>
          <p:cNvPr id="28" name="Immagin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062" y="1293813"/>
            <a:ext cx="4625975" cy="3921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 Box 9"/>
          <p:cNvSpPr txBox="1">
            <a:spLocks noChangeArrowheads="1"/>
          </p:cNvSpPr>
          <p:nvPr/>
        </p:nvSpPr>
        <p:spPr bwMode="auto">
          <a:xfrm>
            <a:off x="6809470" y="3064819"/>
            <a:ext cx="1518364" cy="4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it-IT" sz="1600" b="1" kern="0" dirty="0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 RC</a:t>
            </a:r>
          </a:p>
          <a:p>
            <a:pPr algn="ctr">
              <a:lnSpc>
                <a:spcPct val="80000"/>
              </a:lnSpc>
            </a:pPr>
            <a:r>
              <a:rPr lang="it-IT" sz="1600" b="1" kern="0" dirty="0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professionale</a:t>
            </a:r>
            <a:endParaRPr lang="it-IT" sz="1600" b="1" kern="0" dirty="0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30" name="Rectangle 15"/>
          <p:cNvSpPr>
            <a:spLocks noChangeArrowheads="1"/>
          </p:cNvSpPr>
          <p:nvPr/>
        </p:nvSpPr>
        <p:spPr bwMode="auto">
          <a:xfrm>
            <a:off x="809526" y="5110237"/>
            <a:ext cx="8784976" cy="1101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180975" indent="-180975">
              <a:lnSpc>
                <a:spcPct val="1200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kern="0" dirty="0">
                <a:solidFill>
                  <a:srgbClr val="4D4D4D"/>
                </a:solidFill>
              </a:rPr>
              <a:t>Dal </a:t>
            </a:r>
            <a:r>
              <a:rPr lang="it-IT" sz="1600" kern="0" dirty="0" smtClean="0">
                <a:solidFill>
                  <a:srgbClr val="4D4D4D"/>
                </a:solidFill>
              </a:rPr>
              <a:t>2000  abbiamo sottoscritto </a:t>
            </a:r>
            <a:r>
              <a:rPr lang="it-IT" sz="1600" b="1" kern="0" dirty="0">
                <a:solidFill>
                  <a:srgbClr val="4D4D4D"/>
                </a:solidFill>
              </a:rPr>
              <a:t>premi </a:t>
            </a:r>
            <a:r>
              <a:rPr lang="it-IT" sz="1600" kern="0" dirty="0">
                <a:solidFill>
                  <a:srgbClr val="4D4D4D"/>
                </a:solidFill>
              </a:rPr>
              <a:t>per oltre </a:t>
            </a:r>
            <a:r>
              <a:rPr lang="it-IT" sz="1600" b="1" kern="0" dirty="0" smtClean="0">
                <a:solidFill>
                  <a:srgbClr val="4D4D4D"/>
                </a:solidFill>
              </a:rPr>
              <a:t>140 </a:t>
            </a:r>
            <a:r>
              <a:rPr lang="it-IT" sz="1600" b="1" kern="0" dirty="0">
                <a:solidFill>
                  <a:srgbClr val="4D4D4D"/>
                </a:solidFill>
              </a:rPr>
              <a:t>milioni di Euro</a:t>
            </a:r>
            <a:r>
              <a:rPr lang="it-IT" sz="1600" kern="0" dirty="0">
                <a:solidFill>
                  <a:srgbClr val="4D4D4D"/>
                </a:solidFill>
              </a:rPr>
              <a:t>.</a:t>
            </a:r>
          </a:p>
          <a:p>
            <a:pPr marL="180975" indent="-180975">
              <a:lnSpc>
                <a:spcPct val="1200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kern="0" dirty="0" smtClean="0">
                <a:solidFill>
                  <a:srgbClr val="4D4D4D"/>
                </a:solidFill>
              </a:rPr>
              <a:t>Nella sola </a:t>
            </a:r>
            <a:r>
              <a:rPr lang="it-IT" sz="1600" b="1" kern="0" dirty="0" smtClean="0">
                <a:solidFill>
                  <a:srgbClr val="4D4D4D"/>
                </a:solidFill>
              </a:rPr>
              <a:t>RC professionale </a:t>
            </a:r>
            <a:r>
              <a:rPr lang="it-IT" sz="1600" kern="0" dirty="0" smtClean="0">
                <a:solidFill>
                  <a:srgbClr val="4D4D4D"/>
                </a:solidFill>
              </a:rPr>
              <a:t>lo </a:t>
            </a:r>
            <a:r>
              <a:rPr lang="it-IT" sz="1600" kern="0" dirty="0">
                <a:solidFill>
                  <a:srgbClr val="4D4D4D"/>
                </a:solidFill>
              </a:rPr>
              <a:t>scorso anno abbiamo </a:t>
            </a:r>
            <a:r>
              <a:rPr lang="it-IT" sz="1600" kern="0" dirty="0" smtClean="0">
                <a:solidFill>
                  <a:srgbClr val="4D4D4D"/>
                </a:solidFill>
              </a:rPr>
              <a:t>emesso oltre </a:t>
            </a:r>
            <a:r>
              <a:rPr lang="it-IT" sz="1600" b="1" kern="0" dirty="0" smtClean="0">
                <a:solidFill>
                  <a:srgbClr val="4D4D4D"/>
                </a:solidFill>
              </a:rPr>
              <a:t>16 mila polizze (+48%) </a:t>
            </a:r>
            <a:r>
              <a:rPr lang="it-IT" sz="1600" kern="0" dirty="0" smtClean="0">
                <a:solidFill>
                  <a:srgbClr val="4D4D4D"/>
                </a:solidFill>
              </a:rPr>
              <a:t>con </a:t>
            </a:r>
            <a:r>
              <a:rPr lang="it-IT" sz="1600" b="1" kern="0" dirty="0">
                <a:solidFill>
                  <a:srgbClr val="4D4D4D"/>
                </a:solidFill>
              </a:rPr>
              <a:t>premi per oltre </a:t>
            </a:r>
            <a:r>
              <a:rPr lang="it-IT" sz="1600" b="1" kern="0" dirty="0" smtClean="0">
                <a:solidFill>
                  <a:srgbClr val="4D4D4D"/>
                </a:solidFill>
              </a:rPr>
              <a:t>€18 milioni </a:t>
            </a:r>
            <a:r>
              <a:rPr lang="it-IT" sz="1600" b="1" kern="0" dirty="0">
                <a:solidFill>
                  <a:srgbClr val="4D4D4D"/>
                </a:solidFill>
              </a:rPr>
              <a:t>(+</a:t>
            </a:r>
            <a:r>
              <a:rPr lang="it-IT" sz="1600" b="1" kern="0" dirty="0" smtClean="0">
                <a:solidFill>
                  <a:srgbClr val="4D4D4D"/>
                </a:solidFill>
              </a:rPr>
              <a:t>37%).</a:t>
            </a:r>
            <a:endParaRPr lang="it-IT" sz="1600" kern="0" dirty="0">
              <a:solidFill>
                <a:srgbClr val="4D4D4D"/>
              </a:solidFill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859589" y="6262365"/>
            <a:ext cx="33401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Fonte</a:t>
            </a: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: DUAL Technical report - </a:t>
            </a:r>
            <a:r>
              <a:rPr kumimoji="0" lang="en-GB" sz="1000" b="0" i="0" u="none" strike="noStrike" kern="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Dati</a:t>
            </a: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 al </a:t>
            </a:r>
            <a:r>
              <a:rPr kumimoji="0" lang="en-GB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30/9/2012            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5973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2139879" y="717749"/>
            <a:ext cx="734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rgbClr val="0EBF61"/>
                </a:solidFill>
              </a:rPr>
              <a:t>… efficienti, snelli nella sottoscrizione …</a:t>
            </a:r>
            <a:endParaRPr lang="en-US" sz="2800" b="1" dirty="0">
              <a:solidFill>
                <a:srgbClr val="0EBF61"/>
              </a:solidFill>
            </a:endParaRPr>
          </a:p>
        </p:txBody>
      </p:sp>
      <p:sp>
        <p:nvSpPr>
          <p:cNvPr id="12" name="AutoShape 5"/>
          <p:cNvSpPr>
            <a:spLocks noChangeArrowheads="1"/>
          </p:cNvSpPr>
          <p:nvPr/>
        </p:nvSpPr>
        <p:spPr bwMode="auto">
          <a:xfrm flipV="1">
            <a:off x="5201765" y="4311470"/>
            <a:ext cx="4176713" cy="143986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rot="10800000" wrap="none" anchor="ctr"/>
          <a:lstStyle/>
          <a:p>
            <a:pPr algn="ctr" eaLnBrk="1" hangingPunct="1">
              <a:defRPr/>
            </a:pPr>
            <a:endParaRPr lang="it-IT" sz="1800" kern="0" smtClean="0">
              <a:solidFill>
                <a:srgbClr val="000000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6736878" y="2395357"/>
            <a:ext cx="1057275" cy="914400"/>
          </a:xfrm>
          <a:prstGeom prst="triangle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it-IT" sz="1800" kern="0" smtClean="0">
              <a:solidFill>
                <a:srgbClr val="969696"/>
              </a:solidFill>
            </a:endParaRP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 rot="10800000">
            <a:off x="6230465" y="3374845"/>
            <a:ext cx="2087563" cy="865187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it-IT" sz="1800" kern="0" smtClean="0">
              <a:solidFill>
                <a:srgbClr val="969696"/>
              </a:solidFill>
            </a:endParaRPr>
          </a:p>
        </p:txBody>
      </p:sp>
      <p:sp>
        <p:nvSpPr>
          <p:cNvPr id="15" name="Oval 9"/>
          <p:cNvSpPr>
            <a:spLocks noChangeArrowheads="1"/>
          </p:cNvSpPr>
          <p:nvPr/>
        </p:nvSpPr>
        <p:spPr bwMode="auto">
          <a:xfrm rot="6166261">
            <a:off x="6840065" y="3355795"/>
            <a:ext cx="1338263" cy="3455987"/>
          </a:xfrm>
          <a:prstGeom prst="ellipse">
            <a:avLst/>
          </a:prstGeom>
          <a:noFill/>
          <a:ln w="38100">
            <a:solidFill>
              <a:srgbClr val="0EBF6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it-IT" sz="1800" kern="0" smtClean="0">
              <a:solidFill>
                <a:srgbClr val="969696"/>
              </a:solidFill>
            </a:endParaRPr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 flipV="1">
            <a:off x="9518997" y="2295345"/>
            <a:ext cx="0" cy="3455987"/>
          </a:xfrm>
          <a:prstGeom prst="line">
            <a:avLst/>
          </a:prstGeom>
          <a:noFill/>
          <a:ln w="57150">
            <a:solidFill>
              <a:srgbClr val="4D4D4D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endParaRPr lang="it-IT" sz="1800" kern="0" smtClean="0">
              <a:solidFill>
                <a:srgbClr val="969696"/>
              </a:solidFill>
            </a:endParaRP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 rot="16200000">
            <a:off x="8811765" y="4034452"/>
            <a:ext cx="1057275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 sz="1300" kern="0" smtClean="0">
                <a:solidFill>
                  <a:srgbClr val="4D4D4D"/>
                </a:solidFill>
              </a:rPr>
              <a:t>complessità</a:t>
            </a: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 rot="5400000">
            <a:off x="9222134" y="4033658"/>
            <a:ext cx="1030287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 sz="1300" kern="0" smtClean="0">
                <a:solidFill>
                  <a:srgbClr val="4D4D4D"/>
                </a:solidFill>
              </a:rPr>
              <a:t>dimensione</a:t>
            </a: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6805240" y="3646307"/>
            <a:ext cx="96051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00" b="1" kern="0" dirty="0" smtClean="0">
                <a:solidFill>
                  <a:srgbClr val="0073EB"/>
                </a:solidFill>
              </a:rPr>
              <a:t>Medium</a:t>
            </a:r>
          </a:p>
        </p:txBody>
      </p:sp>
      <p:sp>
        <p:nvSpPr>
          <p:cNvPr id="20" name="Oval 8"/>
          <p:cNvSpPr>
            <a:spLocks noChangeArrowheads="1"/>
          </p:cNvSpPr>
          <p:nvPr/>
        </p:nvSpPr>
        <p:spPr bwMode="auto">
          <a:xfrm rot="-66879045">
            <a:off x="6712745" y="2953116"/>
            <a:ext cx="876300" cy="1409700"/>
          </a:xfrm>
          <a:prstGeom prst="ellipse">
            <a:avLst/>
          </a:prstGeom>
          <a:noFill/>
          <a:ln w="38100">
            <a:solidFill>
              <a:srgbClr val="0EBF6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it-IT" sz="1800" kern="0" smtClean="0">
              <a:solidFill>
                <a:srgbClr val="969696"/>
              </a:solidFill>
            </a:endParaRP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6894050" y="2791191"/>
            <a:ext cx="74251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00" b="1" kern="0" dirty="0" smtClean="0">
                <a:solidFill>
                  <a:srgbClr val="0073EB"/>
                </a:solidFill>
              </a:rPr>
              <a:t>Large</a:t>
            </a:r>
          </a:p>
        </p:txBody>
      </p:sp>
      <p:sp>
        <p:nvSpPr>
          <p:cNvPr id="24" name="Text Box 17"/>
          <p:cNvSpPr txBox="1">
            <a:spLocks noChangeArrowheads="1"/>
          </p:cNvSpPr>
          <p:nvPr/>
        </p:nvSpPr>
        <p:spPr bwMode="auto">
          <a:xfrm>
            <a:off x="6858198" y="4931388"/>
            <a:ext cx="86754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000" b="1" kern="0" dirty="0" smtClean="0">
                <a:solidFill>
                  <a:srgbClr val="0073EB"/>
                </a:solidFill>
              </a:rPr>
              <a:t>Small</a:t>
            </a: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809526" y="1653853"/>
            <a:ext cx="5001606" cy="209288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85725" indent="-85725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Polizze </a:t>
            </a:r>
            <a:r>
              <a:rPr lang="it-IT" sz="1600" i="1" kern="0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tailor</a:t>
            </a:r>
            <a:r>
              <a:rPr lang="it-IT" sz="1600" i="1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made</a:t>
            </a:r>
          </a:p>
          <a:p>
            <a:pPr marL="361950" lvl="1" indent="-96838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RC professionali oltre € 300K di fatturato</a:t>
            </a:r>
          </a:p>
          <a:p>
            <a:pPr marL="361950" lvl="1" indent="-96838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 D&amp;O e Management </a:t>
            </a:r>
            <a:r>
              <a:rPr lang="it-IT" sz="1200" kern="0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Liability</a:t>
            </a:r>
            <a:r>
              <a:rPr lang="it-IT" sz="1200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  </a:t>
            </a: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oltre </a:t>
            </a:r>
            <a:r>
              <a:rPr lang="it-IT" sz="1200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€50 milioni di </a:t>
            </a:r>
            <a:r>
              <a:rPr lang="it-IT" sz="1200" i="1" kern="0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asset</a:t>
            </a:r>
            <a:endParaRPr lang="it-IT" sz="1200" i="1" kern="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marL="361950" lvl="1" indent="-96838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i="1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1200" i="1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Colpa lieve </a:t>
            </a: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per la Pubblica Amministrazione</a:t>
            </a:r>
          </a:p>
          <a:p>
            <a:pPr indent="-192088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Nessun </a:t>
            </a:r>
            <a:r>
              <a:rPr lang="it-IT" sz="1600" i="1" kern="0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referral</a:t>
            </a:r>
            <a:r>
              <a:rPr lang="it-IT" sz="1600" i="1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16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agli Assicuratori:</a:t>
            </a:r>
            <a:r>
              <a:rPr lang="it-IT" sz="1600" i="1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16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DUAL ha autorità</a:t>
            </a:r>
          </a:p>
          <a:p>
            <a:pPr marL="361950" lvl="1" indent="-96838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testi di polizza e tassi</a:t>
            </a:r>
          </a:p>
          <a:p>
            <a:pPr marL="361950" lvl="1" indent="-96838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rischi sinistrati</a:t>
            </a:r>
          </a:p>
        </p:txBody>
      </p:sp>
      <p:sp>
        <p:nvSpPr>
          <p:cNvPr id="33" name="Text Box 11"/>
          <p:cNvSpPr txBox="1">
            <a:spLocks noChangeArrowheads="1"/>
          </p:cNvSpPr>
          <p:nvPr/>
        </p:nvSpPr>
        <p:spPr bwMode="auto">
          <a:xfrm>
            <a:off x="809525" y="4030117"/>
            <a:ext cx="4392239" cy="24314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180975" indent="-180975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Polizze </a:t>
            </a:r>
            <a:r>
              <a:rPr lang="it-IT" sz="1600" i="1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da </a:t>
            </a:r>
            <a:r>
              <a:rPr lang="it-IT" sz="1600" i="1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banco </a:t>
            </a:r>
            <a:r>
              <a:rPr lang="it-IT" sz="1600" i="1" kern="0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all</a:t>
            </a:r>
            <a:r>
              <a:rPr lang="it-IT" sz="1600" i="1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1600" i="1" kern="0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risks</a:t>
            </a:r>
            <a:r>
              <a:rPr lang="it-IT" sz="1600" i="1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 &amp; </a:t>
            </a:r>
            <a:r>
              <a:rPr lang="it-IT" sz="1600" i="1" kern="0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all</a:t>
            </a:r>
            <a:r>
              <a:rPr lang="it-IT" sz="1600" i="1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1600" i="1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inclusive</a:t>
            </a:r>
          </a:p>
          <a:p>
            <a:pPr marL="446088" lvl="1" indent="-180975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RC professionale fino a €300K di fatturato</a:t>
            </a:r>
          </a:p>
          <a:p>
            <a:pPr marL="446088" lvl="1" indent="-180975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D&amp;O e Management </a:t>
            </a:r>
            <a:r>
              <a:rPr lang="it-IT" sz="1200" kern="0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Liability</a:t>
            </a: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 fino a €50 milioni di </a:t>
            </a:r>
            <a:r>
              <a:rPr lang="it-IT" sz="1200" i="1" kern="0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asset</a:t>
            </a:r>
            <a:endParaRPr lang="it-IT" sz="1200" i="1" kern="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marL="446088" lvl="1" indent="-180975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Amministratori e dipendenti pubblici</a:t>
            </a:r>
          </a:p>
          <a:p>
            <a:pPr marL="446088" lvl="1" indent="-180975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2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Merloni per valore dell’opera fino €12,5 milioni</a:t>
            </a:r>
            <a:endParaRPr lang="it-IT" sz="1200" kern="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marL="180975" indent="-180975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Nessuna proposta da allegare</a:t>
            </a:r>
          </a:p>
          <a:p>
            <a:pPr marL="180975" indent="-180975" eaLnBrk="1" hangingPunct="1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Emissione e stampa immediata con la piattaforma web </a:t>
            </a:r>
            <a:r>
              <a:rPr lang="it-IT" sz="1600" i="1" kern="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IQE</a:t>
            </a:r>
          </a:p>
        </p:txBody>
      </p:sp>
    </p:spTree>
    <p:extLst>
      <p:ext uri="{BB962C8B-B14F-4D97-AF65-F5344CB8AC3E}">
        <p14:creationId xmlns:p14="http://schemas.microsoft.com/office/powerpoint/2010/main" val="366990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 animBg="1"/>
      <p:bldP spid="22" grpId="0"/>
      <p:bldP spid="24" grpId="0"/>
      <p:bldP spid="3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283284" y="770593"/>
            <a:ext cx="723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smtClean="0">
                <a:solidFill>
                  <a:srgbClr val="0EBF61"/>
                </a:solidFill>
              </a:rPr>
              <a:t>… e nella gestione dei sinistri…</a:t>
            </a:r>
            <a:endParaRPr lang="it-IT" sz="2800" b="1" dirty="0">
              <a:solidFill>
                <a:srgbClr val="0EBF6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614" y="1427349"/>
            <a:ext cx="7026573" cy="4835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337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2139879" y="717749"/>
            <a:ext cx="734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rgbClr val="0EBF61"/>
                </a:solidFill>
              </a:rPr>
              <a:t>… strutturati, organizzati…</a:t>
            </a:r>
            <a:endParaRPr lang="en-US" sz="2800" b="1" dirty="0">
              <a:solidFill>
                <a:srgbClr val="0EBF61"/>
              </a:solidFill>
            </a:endParaRPr>
          </a:p>
        </p:txBody>
      </p:sp>
      <p:grpSp>
        <p:nvGrpSpPr>
          <p:cNvPr id="88" name="Organization Chart 4"/>
          <p:cNvGrpSpPr>
            <a:grpSpLocks/>
          </p:cNvGrpSpPr>
          <p:nvPr/>
        </p:nvGrpSpPr>
        <p:grpSpPr bwMode="auto">
          <a:xfrm>
            <a:off x="1222796" y="1365400"/>
            <a:ext cx="7867650" cy="4968875"/>
            <a:chOff x="547" y="542"/>
            <a:chExt cx="4956" cy="3130"/>
          </a:xfrm>
        </p:grpSpPr>
        <p:cxnSp>
          <p:nvCxnSpPr>
            <p:cNvPr id="89" name="_s188422"/>
            <p:cNvCxnSpPr>
              <a:cxnSpLocks noChangeShapeType="1"/>
              <a:stCxn id="116" idx="1"/>
              <a:endCxn id="114" idx="2"/>
            </p:cNvCxnSpPr>
            <p:nvPr/>
          </p:nvCxnSpPr>
          <p:spPr bwMode="auto">
            <a:xfrm rot="10800000">
              <a:off x="4733" y="2314"/>
              <a:ext cx="111" cy="659"/>
            </a:xfrm>
            <a:prstGeom prst="bentConnector2">
              <a:avLst/>
            </a:prstGeom>
            <a:noFill/>
            <a:ln w="9525">
              <a:solidFill>
                <a:srgbClr val="4D4D4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" name="_s188427"/>
            <p:cNvCxnSpPr>
              <a:cxnSpLocks noChangeShapeType="1"/>
              <a:stCxn id="111" idx="0"/>
              <a:endCxn id="99" idx="2"/>
            </p:cNvCxnSpPr>
            <p:nvPr/>
          </p:nvCxnSpPr>
          <p:spPr bwMode="auto">
            <a:xfrm rot="16200000" flipV="1">
              <a:off x="1392" y="1489"/>
              <a:ext cx="121" cy="38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rgbClr val="4D4D4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" name="_s188431"/>
            <p:cNvCxnSpPr>
              <a:cxnSpLocks noChangeShapeType="1"/>
              <a:stCxn id="100" idx="3"/>
              <a:endCxn id="107" idx="2"/>
            </p:cNvCxnSpPr>
            <p:nvPr/>
          </p:nvCxnSpPr>
          <p:spPr bwMode="auto">
            <a:xfrm flipV="1">
              <a:off x="3293" y="1230"/>
              <a:ext cx="551" cy="239"/>
            </a:xfrm>
            <a:prstGeom prst="bentConnector2">
              <a:avLst/>
            </a:prstGeom>
            <a:noFill/>
            <a:ln w="9525">
              <a:solidFill>
                <a:srgbClr val="4D4D4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" name="_s188432"/>
            <p:cNvCxnSpPr>
              <a:cxnSpLocks noChangeShapeType="1"/>
              <a:stCxn id="107" idx="1"/>
              <a:endCxn id="97" idx="2"/>
            </p:cNvCxnSpPr>
            <p:nvPr/>
          </p:nvCxnSpPr>
          <p:spPr bwMode="auto">
            <a:xfrm rot="10800000">
              <a:off x="2084" y="865"/>
              <a:ext cx="1430" cy="243"/>
            </a:xfrm>
            <a:prstGeom prst="bentConnector2">
              <a:avLst/>
            </a:prstGeom>
            <a:noFill/>
            <a:ln w="9525">
              <a:solidFill>
                <a:srgbClr val="4D4D4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" name="_s188433"/>
            <p:cNvCxnSpPr>
              <a:cxnSpLocks noChangeShapeType="1"/>
              <a:stCxn id="101" idx="1"/>
              <a:endCxn id="100" idx="2"/>
            </p:cNvCxnSpPr>
            <p:nvPr/>
          </p:nvCxnSpPr>
          <p:spPr bwMode="auto">
            <a:xfrm rot="10800000">
              <a:off x="2964" y="1587"/>
              <a:ext cx="109" cy="610"/>
            </a:xfrm>
            <a:prstGeom prst="bentConnector2">
              <a:avLst/>
            </a:prstGeom>
            <a:noFill/>
            <a:ln w="9525">
              <a:solidFill>
                <a:srgbClr val="4D4D4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" name="_s188436"/>
            <p:cNvCxnSpPr>
              <a:cxnSpLocks noChangeShapeType="1"/>
              <a:stCxn id="104" idx="0"/>
              <a:endCxn id="99" idx="2"/>
            </p:cNvCxnSpPr>
            <p:nvPr/>
          </p:nvCxnSpPr>
          <p:spPr bwMode="auto">
            <a:xfrm rot="5400000" flipH="1" flipV="1">
              <a:off x="1008" y="1490"/>
              <a:ext cx="121" cy="38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rgbClr val="4D4D4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5" name="_s188437"/>
            <p:cNvCxnSpPr>
              <a:cxnSpLocks noChangeShapeType="1"/>
              <a:stCxn id="103" idx="1"/>
              <a:endCxn id="100" idx="2"/>
            </p:cNvCxnSpPr>
            <p:nvPr/>
          </p:nvCxnSpPr>
          <p:spPr bwMode="auto">
            <a:xfrm rot="10800000">
              <a:off x="2964" y="1587"/>
              <a:ext cx="109" cy="247"/>
            </a:xfrm>
            <a:prstGeom prst="bentConnector2">
              <a:avLst/>
            </a:prstGeom>
            <a:noFill/>
            <a:ln w="9525">
              <a:solidFill>
                <a:srgbClr val="4D4D4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6" name="_s188439"/>
            <p:cNvCxnSpPr>
              <a:cxnSpLocks noChangeShapeType="1"/>
              <a:stCxn id="99" idx="3"/>
              <a:endCxn id="97" idx="2"/>
            </p:cNvCxnSpPr>
            <p:nvPr/>
          </p:nvCxnSpPr>
          <p:spPr bwMode="auto">
            <a:xfrm flipV="1">
              <a:off x="1590" y="865"/>
              <a:ext cx="494" cy="634"/>
            </a:xfrm>
            <a:prstGeom prst="bentConnector2">
              <a:avLst/>
            </a:prstGeom>
            <a:noFill/>
            <a:ln w="9525">
              <a:solidFill>
                <a:srgbClr val="4D4D4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7" name="_s188442"/>
            <p:cNvSpPr>
              <a:spLocks noChangeArrowheads="1"/>
            </p:cNvSpPr>
            <p:nvPr/>
          </p:nvSpPr>
          <p:spPr bwMode="auto">
            <a:xfrm>
              <a:off x="1754" y="542"/>
              <a:ext cx="659" cy="323"/>
            </a:xfrm>
            <a:prstGeom prst="roundRect">
              <a:avLst>
                <a:gd name="adj" fmla="val 16667"/>
              </a:avLst>
            </a:prstGeom>
            <a:solidFill>
              <a:srgbClr val="99CC0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95000"/>
                    </a:srgbClr>
                  </a:solidFill>
                  <a:effectLst/>
                  <a:uLnTx/>
                  <a:uFillTx/>
                </a:rPr>
                <a:t>Maurizio Ghilosso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95000"/>
                    </a:srgbClr>
                  </a:solidFill>
                  <a:effectLst/>
                  <a:uLnTx/>
                  <a:uFillTx/>
                </a:rPr>
                <a:t>Managing Director</a:t>
              </a:r>
            </a:p>
          </p:txBody>
        </p:sp>
        <p:sp>
          <p:nvSpPr>
            <p:cNvPr id="98" name="_s188444"/>
            <p:cNvSpPr>
              <a:spLocks noChangeArrowheads="1"/>
            </p:cNvSpPr>
            <p:nvPr/>
          </p:nvSpPr>
          <p:spPr bwMode="auto">
            <a:xfrm>
              <a:off x="1645" y="2549"/>
              <a:ext cx="878" cy="253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Mauro Semenza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Head of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Underwriting &amp; Sales</a:t>
              </a:r>
            </a:p>
          </p:txBody>
        </p:sp>
        <p:sp>
          <p:nvSpPr>
            <p:cNvPr id="99" name="_s188445"/>
            <p:cNvSpPr>
              <a:spLocks noChangeArrowheads="1"/>
            </p:cNvSpPr>
            <p:nvPr/>
          </p:nvSpPr>
          <p:spPr bwMode="auto">
            <a:xfrm>
              <a:off x="931" y="1377"/>
              <a:ext cx="659" cy="244"/>
            </a:xfrm>
            <a:prstGeom prst="roundRect">
              <a:avLst>
                <a:gd name="adj" fmla="val 16667"/>
              </a:avLst>
            </a:prstGeom>
            <a:solidFill>
              <a:srgbClr val="3366FF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Elena Saccomani</a:t>
              </a: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Head of Claims</a:t>
              </a:r>
            </a:p>
          </p:txBody>
        </p:sp>
        <p:sp>
          <p:nvSpPr>
            <p:cNvPr id="100" name="_s188446"/>
            <p:cNvSpPr>
              <a:spLocks noChangeArrowheads="1"/>
            </p:cNvSpPr>
            <p:nvPr/>
          </p:nvSpPr>
          <p:spPr bwMode="auto">
            <a:xfrm>
              <a:off x="2634" y="1351"/>
              <a:ext cx="659" cy="236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Daniela Valsecchi</a:t>
              </a:r>
              <a:r>
                <a:rPr kumimoji="0" lang="en-GB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Head of Administration</a:t>
              </a:r>
              <a:r>
                <a:rPr kumimoji="0" lang="en-GB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 </a:t>
              </a:r>
            </a:p>
          </p:txBody>
        </p:sp>
        <p:sp>
          <p:nvSpPr>
            <p:cNvPr id="101" name="_s188447"/>
            <p:cNvSpPr>
              <a:spLocks noChangeArrowheads="1"/>
            </p:cNvSpPr>
            <p:nvPr/>
          </p:nvSpPr>
          <p:spPr bwMode="auto">
            <a:xfrm>
              <a:off x="3073" y="2080"/>
              <a:ext cx="661" cy="234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Alessandra Cacciatore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Accountant</a:t>
              </a:r>
            </a:p>
          </p:txBody>
        </p:sp>
        <p:sp>
          <p:nvSpPr>
            <p:cNvPr id="102" name="_s188448"/>
            <p:cNvSpPr>
              <a:spLocks noChangeArrowheads="1"/>
            </p:cNvSpPr>
            <p:nvPr/>
          </p:nvSpPr>
          <p:spPr bwMode="auto">
            <a:xfrm>
              <a:off x="2193" y="1709"/>
              <a:ext cx="660" cy="246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Roberta </a:t>
              </a:r>
              <a:r>
                <a:rPr kumimoji="0" lang="en-GB" sz="9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Mauri</a:t>
              </a:r>
              <a:endParaRPr kumimoji="0" lang="en-GB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7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Reception - MD Secretary</a:t>
              </a:r>
            </a:p>
          </p:txBody>
        </p:sp>
        <p:sp>
          <p:nvSpPr>
            <p:cNvPr id="103" name="_s188449"/>
            <p:cNvSpPr>
              <a:spLocks noChangeArrowheads="1"/>
            </p:cNvSpPr>
            <p:nvPr/>
          </p:nvSpPr>
          <p:spPr bwMode="auto">
            <a:xfrm>
              <a:off x="3073" y="1709"/>
              <a:ext cx="659" cy="250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Cristina Perotti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Accountant</a:t>
              </a:r>
              <a:endParaRPr kumimoji="0" lang="en-GB" sz="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4" name="_s188450"/>
            <p:cNvSpPr>
              <a:spLocks noChangeArrowheads="1"/>
            </p:cNvSpPr>
            <p:nvPr/>
          </p:nvSpPr>
          <p:spPr bwMode="auto">
            <a:xfrm>
              <a:off x="547" y="1742"/>
              <a:ext cx="660" cy="237"/>
            </a:xfrm>
            <a:prstGeom prst="roundRect">
              <a:avLst>
                <a:gd name="adj" fmla="val 16667"/>
              </a:avLst>
            </a:prstGeom>
            <a:solidFill>
              <a:srgbClr val="3366FF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  Rosanna Aroma 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Senior claims handler</a:t>
              </a:r>
            </a:p>
          </p:txBody>
        </p:sp>
        <p:sp>
          <p:nvSpPr>
            <p:cNvPr id="105" name="_s188451"/>
            <p:cNvSpPr>
              <a:spLocks noChangeArrowheads="1"/>
            </p:cNvSpPr>
            <p:nvPr/>
          </p:nvSpPr>
          <p:spPr bwMode="auto">
            <a:xfrm>
              <a:off x="922" y="3430"/>
              <a:ext cx="659" cy="242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Andrea Costa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Sales Promoter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</a:endParaRPr>
            </a:p>
          </p:txBody>
        </p:sp>
        <p:sp>
          <p:nvSpPr>
            <p:cNvPr id="106" name="_s188453"/>
            <p:cNvSpPr>
              <a:spLocks noChangeArrowheads="1"/>
            </p:cNvSpPr>
            <p:nvPr/>
          </p:nvSpPr>
          <p:spPr bwMode="auto">
            <a:xfrm>
              <a:off x="2194" y="2080"/>
              <a:ext cx="659" cy="236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Benedetta Colombo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Office Mgmt </a:t>
              </a:r>
            </a:p>
          </p:txBody>
        </p:sp>
        <p:sp>
          <p:nvSpPr>
            <p:cNvPr id="107" name="_s188454"/>
            <p:cNvSpPr>
              <a:spLocks noChangeArrowheads="1"/>
            </p:cNvSpPr>
            <p:nvPr/>
          </p:nvSpPr>
          <p:spPr bwMode="auto">
            <a:xfrm>
              <a:off x="3514" y="986"/>
              <a:ext cx="660" cy="244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Daniela L. Rubes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CFO</a:t>
              </a:r>
            </a:p>
          </p:txBody>
        </p:sp>
        <p:sp>
          <p:nvSpPr>
            <p:cNvPr id="108" name="_s188455"/>
            <p:cNvSpPr>
              <a:spLocks noChangeArrowheads="1"/>
            </p:cNvSpPr>
            <p:nvPr/>
          </p:nvSpPr>
          <p:spPr bwMode="auto">
            <a:xfrm>
              <a:off x="2412" y="3430"/>
              <a:ext cx="661" cy="242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Giulio Rosati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UW PI - D&amp;O</a:t>
              </a:r>
            </a:p>
          </p:txBody>
        </p:sp>
        <p:sp>
          <p:nvSpPr>
            <p:cNvPr id="109" name="_s188456"/>
            <p:cNvSpPr>
              <a:spLocks noChangeArrowheads="1"/>
            </p:cNvSpPr>
            <p:nvPr/>
          </p:nvSpPr>
          <p:spPr bwMode="auto">
            <a:xfrm>
              <a:off x="3125" y="3430"/>
              <a:ext cx="659" cy="242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Ermelinda Tomeo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UW PO</a:t>
              </a:r>
            </a:p>
          </p:txBody>
        </p:sp>
        <p:sp>
          <p:nvSpPr>
            <p:cNvPr id="110" name="Line 41"/>
            <p:cNvSpPr>
              <a:spLocks noChangeShapeType="1"/>
            </p:cNvSpPr>
            <p:nvPr/>
          </p:nvSpPr>
          <p:spPr bwMode="auto">
            <a:xfrm flipV="1">
              <a:off x="2071" y="1842"/>
              <a:ext cx="135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1" name="_s188458"/>
            <p:cNvSpPr>
              <a:spLocks noChangeArrowheads="1"/>
            </p:cNvSpPr>
            <p:nvPr/>
          </p:nvSpPr>
          <p:spPr bwMode="auto">
            <a:xfrm>
              <a:off x="1317" y="1742"/>
              <a:ext cx="656" cy="237"/>
            </a:xfrm>
            <a:prstGeom prst="roundRect">
              <a:avLst>
                <a:gd name="adj" fmla="val 16667"/>
              </a:avLst>
            </a:prstGeom>
            <a:solidFill>
              <a:srgbClr val="3366FF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Simona Tedesco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Senior claims handler</a:t>
              </a:r>
              <a:endParaRPr kumimoji="0" lang="it-IT" sz="800" b="0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2" name="_s188459"/>
            <p:cNvSpPr>
              <a:spLocks noChangeArrowheads="1"/>
            </p:cNvSpPr>
            <p:nvPr/>
          </p:nvSpPr>
          <p:spPr bwMode="auto">
            <a:xfrm>
              <a:off x="3844" y="3430"/>
              <a:ext cx="657" cy="241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Elena Del </a:t>
              </a:r>
              <a:r>
                <a:rPr kumimoji="0" lang="en-GB" sz="9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Buono</a:t>
              </a:r>
              <a:endParaRPr kumimoji="0" lang="en-GB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endParaRP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UW PI – D&amp;O</a:t>
              </a:r>
            </a:p>
          </p:txBody>
        </p:sp>
        <p:sp>
          <p:nvSpPr>
            <p:cNvPr id="113" name="_s188460"/>
            <p:cNvSpPr>
              <a:spLocks noChangeArrowheads="1"/>
            </p:cNvSpPr>
            <p:nvPr/>
          </p:nvSpPr>
          <p:spPr bwMode="auto">
            <a:xfrm>
              <a:off x="4546" y="3430"/>
              <a:ext cx="659" cy="241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Damiano Caputo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</a:rPr>
                <a:t>UW PI - D&amp;O</a:t>
              </a:r>
            </a:p>
          </p:txBody>
        </p:sp>
        <p:sp>
          <p:nvSpPr>
            <p:cNvPr id="114" name="_s188461"/>
            <p:cNvSpPr>
              <a:spLocks noChangeArrowheads="1"/>
            </p:cNvSpPr>
            <p:nvPr/>
          </p:nvSpPr>
          <p:spPr bwMode="auto">
            <a:xfrm>
              <a:off x="4403" y="2069"/>
              <a:ext cx="659" cy="245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Lorena Ronca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Portfolio </a:t>
              </a:r>
              <a:r>
                <a:rPr kumimoji="0" lang="it-IT" sz="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Mgr</a:t>
              </a:r>
              <a:r>
                <a:rPr kumimoji="0" lang="it-IT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 - PO UW</a:t>
              </a:r>
              <a:endParaRPr kumimoji="0" lang="it-IT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15" name="_s188462"/>
            <p:cNvSpPr>
              <a:spLocks noChangeArrowheads="1"/>
            </p:cNvSpPr>
            <p:nvPr/>
          </p:nvSpPr>
          <p:spPr bwMode="auto">
            <a:xfrm>
              <a:off x="4403" y="1344"/>
              <a:ext cx="658" cy="243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Antonella Catania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IT</a:t>
              </a:r>
            </a:p>
          </p:txBody>
        </p:sp>
        <p:sp>
          <p:nvSpPr>
            <p:cNvPr id="116" name="_s188463"/>
            <p:cNvSpPr>
              <a:spLocks noChangeArrowheads="1"/>
            </p:cNvSpPr>
            <p:nvPr/>
          </p:nvSpPr>
          <p:spPr bwMode="auto">
            <a:xfrm>
              <a:off x="4844" y="2852"/>
              <a:ext cx="659" cy="243"/>
            </a:xfrm>
            <a:prstGeom prst="roundRect">
              <a:avLst>
                <a:gd name="adj" fmla="val 16667"/>
              </a:avLst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Lia Rizzoli</a:t>
              </a:r>
            </a:p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Portfolio Management</a:t>
              </a:r>
              <a:endParaRPr kumimoji="0" lang="it-IT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17" name="_s188462"/>
          <p:cNvSpPr>
            <a:spLocks noChangeArrowheads="1"/>
          </p:cNvSpPr>
          <p:nvPr/>
        </p:nvSpPr>
        <p:spPr bwMode="auto">
          <a:xfrm>
            <a:off x="6612359" y="4441205"/>
            <a:ext cx="1044575" cy="387350"/>
          </a:xfrm>
          <a:prstGeom prst="roundRect">
            <a:avLst>
              <a:gd name="adj" fmla="val 16667"/>
            </a:avLst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Laura Anelli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Temporary</a:t>
            </a:r>
            <a:endParaRPr kumimoji="0" lang="it-IT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cxnSp>
        <p:nvCxnSpPr>
          <p:cNvPr id="118" name="Connettore 1 33"/>
          <p:cNvCxnSpPr>
            <a:cxnSpLocks noChangeShapeType="1"/>
            <a:stCxn id="117" idx="3"/>
          </p:cNvCxnSpPr>
          <p:nvPr/>
        </p:nvCxnSpPr>
        <p:spPr bwMode="auto">
          <a:xfrm>
            <a:off x="7656934" y="4634880"/>
            <a:ext cx="192087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9" name="_s188442"/>
          <p:cNvSpPr>
            <a:spLocks noChangeArrowheads="1"/>
          </p:cNvSpPr>
          <p:nvPr/>
        </p:nvSpPr>
        <p:spPr bwMode="auto">
          <a:xfrm>
            <a:off x="1819026" y="5069036"/>
            <a:ext cx="1046163" cy="392113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noFill/>
          </a:ln>
        </p:spPr>
        <p:txBody>
          <a:bodyPr wrap="none" lIns="0" tIns="0" rIns="0" bIns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</a:rPr>
              <a:t>Vania</a:t>
            </a: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</a:rPr>
              <a:t> </a:t>
            </a:r>
            <a:r>
              <a:rPr kumimoji="0" lang="en-GB" sz="900" b="1" i="0" u="none" strike="noStrike" kern="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</a:rPr>
              <a:t>Timo</a:t>
            </a:r>
            <a:endParaRPr kumimoji="0" lang="en-GB" sz="9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</a:rPr>
              <a:t>Distribution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</a:rPr>
              <a:t>Development</a:t>
            </a:r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</a:endParaRPr>
          </a:p>
        </p:txBody>
      </p:sp>
      <p:cxnSp>
        <p:nvCxnSpPr>
          <p:cNvPr id="120" name="Connettore 1 10"/>
          <p:cNvCxnSpPr>
            <a:cxnSpLocks noChangeShapeType="1"/>
          </p:cNvCxnSpPr>
          <p:nvPr/>
        </p:nvCxnSpPr>
        <p:spPr bwMode="auto">
          <a:xfrm>
            <a:off x="2845222" y="5251599"/>
            <a:ext cx="2470149" cy="2381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1" name="_s188455"/>
          <p:cNvSpPr>
            <a:spLocks noChangeArrowheads="1"/>
          </p:cNvSpPr>
          <p:nvPr/>
        </p:nvSpPr>
        <p:spPr bwMode="auto">
          <a:xfrm>
            <a:off x="3003971" y="5950198"/>
            <a:ext cx="1049338" cy="38417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noFill/>
          </a:ln>
        </p:spPr>
        <p:txBody>
          <a:bodyPr wrap="none" lIns="0" tIns="0" rIns="0" bIns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Emanuela Gaza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UW PI - D&amp;O</a:t>
            </a:r>
          </a:p>
        </p:txBody>
      </p:sp>
      <p:sp>
        <p:nvSpPr>
          <p:cNvPr id="122" name="_s188454"/>
          <p:cNvSpPr>
            <a:spLocks noChangeArrowheads="1"/>
          </p:cNvSpPr>
          <p:nvPr/>
        </p:nvSpPr>
        <p:spPr bwMode="auto">
          <a:xfrm>
            <a:off x="1729209" y="2048024"/>
            <a:ext cx="1133475" cy="387350"/>
          </a:xfrm>
          <a:prstGeom prst="roundRect">
            <a:avLst>
              <a:gd name="adj" fmla="val 16667"/>
            </a:avLst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T.B.A.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7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Marketing &amp;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7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Coommunication</a:t>
            </a:r>
            <a:endParaRPr kumimoji="0" lang="it-IT" sz="7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cxnSp>
        <p:nvCxnSpPr>
          <p:cNvPr id="123" name="Connettore 1 21"/>
          <p:cNvCxnSpPr>
            <a:cxnSpLocks noChangeShapeType="1"/>
          </p:cNvCxnSpPr>
          <p:nvPr/>
        </p:nvCxnSpPr>
        <p:spPr bwMode="auto">
          <a:xfrm>
            <a:off x="2862684" y="2260749"/>
            <a:ext cx="782637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4" name="Connettore 1 31"/>
          <p:cNvCxnSpPr>
            <a:cxnSpLocks noChangeShapeType="1"/>
          </p:cNvCxnSpPr>
          <p:nvPr/>
        </p:nvCxnSpPr>
        <p:spPr bwMode="auto">
          <a:xfrm flipH="1" flipV="1">
            <a:off x="3529434" y="5662166"/>
            <a:ext cx="4564856" cy="11908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5" name="Connettore 1 33"/>
          <p:cNvCxnSpPr>
            <a:cxnSpLocks noChangeShapeType="1"/>
          </p:cNvCxnSpPr>
          <p:nvPr/>
        </p:nvCxnSpPr>
        <p:spPr bwMode="auto">
          <a:xfrm>
            <a:off x="3529434" y="5662166"/>
            <a:ext cx="0" cy="263525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6" name="Connettore 1 35"/>
          <p:cNvCxnSpPr>
            <a:cxnSpLocks noChangeShapeType="1"/>
          </p:cNvCxnSpPr>
          <p:nvPr/>
        </p:nvCxnSpPr>
        <p:spPr bwMode="auto">
          <a:xfrm>
            <a:off x="4691484" y="5666928"/>
            <a:ext cx="0" cy="27146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7" name="_s188448"/>
          <p:cNvSpPr>
            <a:spLocks noChangeArrowheads="1"/>
          </p:cNvSpPr>
          <p:nvPr/>
        </p:nvSpPr>
        <p:spPr bwMode="auto">
          <a:xfrm>
            <a:off x="8042696" y="4438030"/>
            <a:ext cx="1047750" cy="390525"/>
          </a:xfrm>
          <a:prstGeom prst="roundRect">
            <a:avLst>
              <a:gd name="adj" fmla="val 16667"/>
            </a:avLst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Paola Bianchi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Portfolio Management</a:t>
            </a:r>
          </a:p>
        </p:txBody>
      </p:sp>
      <p:cxnSp>
        <p:nvCxnSpPr>
          <p:cNvPr id="128" name="Connettore 1 37"/>
          <p:cNvCxnSpPr>
            <a:cxnSpLocks noChangeShapeType="1"/>
          </p:cNvCxnSpPr>
          <p:nvPr/>
        </p:nvCxnSpPr>
        <p:spPr bwMode="auto">
          <a:xfrm>
            <a:off x="7849021" y="4635004"/>
            <a:ext cx="17462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1" name="Connettore 1 130"/>
          <p:cNvCxnSpPr>
            <a:stCxn id="98" idx="2"/>
          </p:cNvCxnSpPr>
          <p:nvPr/>
        </p:nvCxnSpPr>
        <p:spPr bwMode="auto">
          <a:xfrm>
            <a:off x="3662388" y="4953151"/>
            <a:ext cx="4366" cy="307180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2" name="Connettore 1 35"/>
          <p:cNvCxnSpPr>
            <a:cxnSpLocks noChangeShapeType="1"/>
          </p:cNvCxnSpPr>
          <p:nvPr/>
        </p:nvCxnSpPr>
        <p:spPr bwMode="auto">
          <a:xfrm>
            <a:off x="6966372" y="5671692"/>
            <a:ext cx="0" cy="27146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3" name="Connettore 1 35"/>
          <p:cNvCxnSpPr>
            <a:cxnSpLocks noChangeShapeType="1"/>
          </p:cNvCxnSpPr>
          <p:nvPr/>
        </p:nvCxnSpPr>
        <p:spPr bwMode="auto">
          <a:xfrm>
            <a:off x="5828927" y="5678835"/>
            <a:ext cx="0" cy="27146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4" name="Connettore 1 35"/>
          <p:cNvCxnSpPr>
            <a:cxnSpLocks noChangeShapeType="1"/>
          </p:cNvCxnSpPr>
          <p:nvPr/>
        </p:nvCxnSpPr>
        <p:spPr bwMode="auto">
          <a:xfrm>
            <a:off x="8094290" y="5671692"/>
            <a:ext cx="0" cy="27146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5" name="Connettore 1 134"/>
          <p:cNvCxnSpPr/>
          <p:nvPr/>
        </p:nvCxnSpPr>
        <p:spPr bwMode="auto">
          <a:xfrm>
            <a:off x="5315371" y="5275412"/>
            <a:ext cx="0" cy="386754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6" name="Connettore 1 135"/>
          <p:cNvCxnSpPr>
            <a:stCxn id="102" idx="3"/>
          </p:cNvCxnSpPr>
          <p:nvPr/>
        </p:nvCxnSpPr>
        <p:spPr bwMode="auto">
          <a:xfrm flipV="1">
            <a:off x="4883571" y="3413275"/>
            <a:ext cx="175419" cy="1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7" name="Connettore 1 136"/>
          <p:cNvCxnSpPr>
            <a:endCxn id="106" idx="3"/>
          </p:cNvCxnSpPr>
          <p:nvPr/>
        </p:nvCxnSpPr>
        <p:spPr bwMode="auto">
          <a:xfrm flipH="1">
            <a:off x="4883572" y="3994300"/>
            <a:ext cx="175418" cy="0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8" name="Connettore 1 137"/>
          <p:cNvCxnSpPr/>
          <p:nvPr/>
        </p:nvCxnSpPr>
        <p:spPr bwMode="auto">
          <a:xfrm>
            <a:off x="6456784" y="2840981"/>
            <a:ext cx="887412" cy="1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9" name="Connettore 1 138"/>
          <p:cNvCxnSpPr>
            <a:endCxn id="98" idx="0"/>
          </p:cNvCxnSpPr>
          <p:nvPr/>
        </p:nvCxnSpPr>
        <p:spPr bwMode="auto">
          <a:xfrm>
            <a:off x="3661991" y="2884638"/>
            <a:ext cx="397" cy="1666875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0" name="Connettore 1 139"/>
          <p:cNvCxnSpPr>
            <a:stCxn id="119" idx="2"/>
            <a:endCxn id="105" idx="0"/>
          </p:cNvCxnSpPr>
          <p:nvPr/>
        </p:nvCxnSpPr>
        <p:spPr bwMode="auto">
          <a:xfrm flipH="1">
            <a:off x="2341191" y="5461149"/>
            <a:ext cx="917" cy="488951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1" name="Connettore 1 140"/>
          <p:cNvCxnSpPr/>
          <p:nvPr/>
        </p:nvCxnSpPr>
        <p:spPr bwMode="auto">
          <a:xfrm>
            <a:off x="6456784" y="2831456"/>
            <a:ext cx="0" cy="677070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2" name="Connettore 1 141"/>
          <p:cNvCxnSpPr/>
          <p:nvPr/>
        </p:nvCxnSpPr>
        <p:spPr bwMode="auto">
          <a:xfrm>
            <a:off x="6456784" y="3508526"/>
            <a:ext cx="1411286" cy="0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3" name="Connettore 1 142"/>
          <p:cNvCxnSpPr>
            <a:endCxn id="114" idx="0"/>
          </p:cNvCxnSpPr>
          <p:nvPr/>
        </p:nvCxnSpPr>
        <p:spPr bwMode="auto">
          <a:xfrm flipH="1">
            <a:off x="7867278" y="3508526"/>
            <a:ext cx="792" cy="280987"/>
          </a:xfrm>
          <a:prstGeom prst="line">
            <a:avLst/>
          </a:prstGeom>
          <a:solidFill>
            <a:srgbClr val="99CC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71841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ogoDualCli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098" y="506914"/>
            <a:ext cx="2878668" cy="944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69566" y="1869877"/>
            <a:ext cx="79502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85750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DUAL</a:t>
            </a:r>
            <a:r>
              <a:rPr lang="it-IT" sz="1600" i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Click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è la piattaforma </a:t>
            </a:r>
            <a:r>
              <a:rPr lang="it-IT" sz="1600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web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dedicata agli Intermediari che gestiscono </a:t>
            </a:r>
            <a:b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</a:b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convenzioni assicurative con </a:t>
            </a:r>
            <a:r>
              <a:rPr lang="it-IT" sz="1600" i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affinity</a:t>
            </a:r>
            <a:r>
              <a:rPr lang="it-IT" sz="1600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r>
              <a:rPr lang="it-IT" sz="1600" i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group</a:t>
            </a:r>
            <a:endParaRPr lang="it-IT" sz="1600" i="1" dirty="0" smtClean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  <a:p>
            <a:pPr marL="742950" lvl="1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è parte integrante del servizio offerto dall’Intermediario </a:t>
            </a:r>
          </a:p>
          <a:p>
            <a:pPr marL="742950" lvl="1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è veicolata attraverso il </a:t>
            </a:r>
            <a:r>
              <a:rPr lang="it-IT" sz="1400" i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web site</a:t>
            </a:r>
            <a:r>
              <a:rPr lang="it-IT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dell’</a:t>
            </a:r>
            <a:r>
              <a:rPr lang="it-IT" sz="1400" i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affinity</a:t>
            </a:r>
            <a:r>
              <a:rPr lang="it-IT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endParaRPr lang="it-IT" sz="1400" i="1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  <a:p>
            <a:pPr marL="742950" lvl="1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è unica perché personalizzata con il logo dell’</a:t>
            </a:r>
            <a:r>
              <a:rPr lang="it-IT" sz="1400" i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affinity</a:t>
            </a:r>
            <a:r>
              <a:rPr lang="it-IT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e dell’Intermediario </a:t>
            </a:r>
            <a:r>
              <a:rPr lang="it-IT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che la </a:t>
            </a:r>
            <a:r>
              <a:rPr lang="it-IT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gestisce</a:t>
            </a:r>
          </a:p>
          <a:p>
            <a:pPr marL="742950" lvl="1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è pensata per agevolare l’acquisto della polizza</a:t>
            </a:r>
            <a:endParaRPr lang="it-IT" sz="14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rgbClr val="0EBF61"/>
              </a:buClr>
              <a:buSzPct val="115000"/>
            </a:pPr>
            <a:r>
              <a:rPr lang="it-IT" sz="1600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endParaRPr lang="it-IT" sz="16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  <a:p>
            <a:pPr marL="285750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Con </a:t>
            </a:r>
            <a:r>
              <a:rPr lang="it-IT" sz="1600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DUAL</a:t>
            </a:r>
            <a:r>
              <a:rPr lang="it-IT" sz="1600" i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Click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si acquista la 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polizza </a:t>
            </a:r>
            <a:r>
              <a:rPr lang="it-IT" sz="1600" i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on-line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pagando con carta di credito o  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/>
            </a:r>
            <a:b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</a:b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bonifico 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bancario. </a:t>
            </a:r>
            <a:endParaRPr lang="it-IT" sz="1600" dirty="0" smtClean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  <a:p>
            <a:pPr marL="285750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endParaRPr lang="it-IT" sz="16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  <a:p>
            <a:pPr marL="285750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Il 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cliente conserva il diritto al servizio e all’assistenza </a:t>
            </a:r>
            <a:r>
              <a:rPr lang="it-IT" sz="16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pre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e post vendita da parte </a:t>
            </a:r>
            <a:b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</a:b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dell’Intermediario 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promotore della 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convenzione</a:t>
            </a:r>
          </a:p>
          <a:p>
            <a:pPr marL="285750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endParaRPr lang="it-IT" sz="16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  <a:p>
            <a:pPr marL="285750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L’Intermediario riceve le commissioni di sua competenza</a:t>
            </a:r>
          </a:p>
          <a:p>
            <a:pPr marL="285750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endParaRPr lang="it-IT" sz="16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  <a:p>
            <a:pPr marL="285750" indent="-285750">
              <a:spcBef>
                <a:spcPts val="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600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DUAL</a:t>
            </a:r>
            <a:r>
              <a:rPr lang="it-IT" sz="1600" i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Click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 contribuisce a 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migliorare la </a:t>
            </a:r>
            <a:r>
              <a:rPr lang="it-IT" sz="1600" i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redemption</a:t>
            </a:r>
            <a:r>
              <a:rPr lang="it-IT" sz="1600" i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r>
              <a:rPr lang="it-IT" sz="1600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c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ommerciale</a:t>
            </a:r>
            <a:r>
              <a:rPr lang="it-IT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delle convenzioni</a:t>
            </a:r>
          </a:p>
          <a:p>
            <a:pPr>
              <a:spcBef>
                <a:spcPts val="0"/>
              </a:spcBef>
              <a:buClr>
                <a:srgbClr val="0EBF61"/>
              </a:buClr>
              <a:buSzPct val="115000"/>
            </a:pPr>
            <a:r>
              <a:rPr lang="it-IT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Times New Roman" pitchFamily="18" charset="0"/>
                <a:cs typeface="Arial" pitchFamily="34" charset="0"/>
              </a:rPr>
              <a:t> </a:t>
            </a:r>
            <a:endParaRPr lang="it-IT" sz="16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106328" y="717749"/>
            <a:ext cx="734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rgbClr val="0EBF61"/>
                </a:solidFill>
              </a:rPr>
              <a:t>… accessibili …</a:t>
            </a:r>
            <a:endParaRPr lang="en-US" sz="2800" b="1" dirty="0">
              <a:solidFill>
                <a:srgbClr val="0EB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6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Connettore 1 38"/>
          <p:cNvCxnSpPr>
            <a:stCxn id="9" idx="3"/>
          </p:cNvCxnSpPr>
          <p:nvPr/>
        </p:nvCxnSpPr>
        <p:spPr>
          <a:xfrm flipH="1">
            <a:off x="6282134" y="3526061"/>
            <a:ext cx="1910007" cy="1485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1 36"/>
          <p:cNvCxnSpPr>
            <a:endCxn id="9" idx="1"/>
          </p:cNvCxnSpPr>
          <p:nvPr/>
        </p:nvCxnSpPr>
        <p:spPr>
          <a:xfrm flipH="1" flipV="1">
            <a:off x="2105670" y="3526061"/>
            <a:ext cx="1800200" cy="1485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1 35"/>
          <p:cNvCxnSpPr>
            <a:endCxn id="9" idx="2"/>
          </p:cNvCxnSpPr>
          <p:nvPr/>
        </p:nvCxnSpPr>
        <p:spPr>
          <a:xfrm>
            <a:off x="5129213" y="3282363"/>
            <a:ext cx="19693" cy="211590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1 23"/>
          <p:cNvCxnSpPr>
            <a:stCxn id="9" idx="0"/>
          </p:cNvCxnSpPr>
          <p:nvPr/>
        </p:nvCxnSpPr>
        <p:spPr>
          <a:xfrm flipH="1">
            <a:off x="5125825" y="1653853"/>
            <a:ext cx="23081" cy="200160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CasellaDiTesto 5"/>
          <p:cNvSpPr txBox="1"/>
          <p:nvPr/>
        </p:nvSpPr>
        <p:spPr>
          <a:xfrm>
            <a:off x="2139879" y="717749"/>
            <a:ext cx="734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rgbClr val="0EBF61"/>
                </a:solidFill>
              </a:rPr>
              <a:t>… affidabili, trasparenti, solidi.</a:t>
            </a:r>
            <a:endParaRPr lang="en-US" sz="2800" b="1" dirty="0">
              <a:solidFill>
                <a:srgbClr val="0EBF61"/>
              </a:solidFill>
            </a:endParaRPr>
          </a:p>
        </p:txBody>
      </p:sp>
      <p:sp>
        <p:nvSpPr>
          <p:cNvPr id="7" name="Rettangolo arrotondato 6"/>
          <p:cNvSpPr/>
          <p:nvPr/>
        </p:nvSpPr>
        <p:spPr>
          <a:xfrm>
            <a:off x="3872760" y="2892847"/>
            <a:ext cx="2514493" cy="12961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asellaDiTesto 7"/>
          <p:cNvSpPr txBox="1"/>
          <p:nvPr/>
        </p:nvSpPr>
        <p:spPr>
          <a:xfrm>
            <a:off x="3617838" y="2935379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Auditing</a:t>
            </a:r>
          </a:p>
          <a:p>
            <a:pPr algn="ctr"/>
            <a:r>
              <a:rPr lang="it-IT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&amp;</a:t>
            </a:r>
          </a:p>
          <a:p>
            <a:pPr algn="ctr"/>
            <a:r>
              <a:rPr lang="it-IT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Controllo Interno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ttangolo arrotondato 8"/>
          <p:cNvSpPr/>
          <p:nvPr/>
        </p:nvSpPr>
        <p:spPr>
          <a:xfrm>
            <a:off x="2105670" y="1653853"/>
            <a:ext cx="6086471" cy="3744416"/>
          </a:xfrm>
          <a:prstGeom prst="roundRect">
            <a:avLst/>
          </a:prstGeom>
          <a:noFill/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CasellaDiTesto 31"/>
          <p:cNvSpPr txBox="1"/>
          <p:nvPr/>
        </p:nvSpPr>
        <p:spPr>
          <a:xfrm>
            <a:off x="2249686" y="1949192"/>
            <a:ext cx="324036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800" dirty="0" smtClean="0"/>
              <a:t>Assicuratori</a:t>
            </a:r>
          </a:p>
          <a:p>
            <a:pPr>
              <a:lnSpc>
                <a:spcPct val="50000"/>
              </a:lnSpc>
              <a:buClr>
                <a:srgbClr val="0EBF61"/>
              </a:buClr>
              <a:buSzPct val="115000"/>
            </a:pPr>
            <a:endParaRPr lang="it-IT" sz="1800" dirty="0"/>
          </a:p>
          <a:p>
            <a:pPr marL="542925" lvl="1" indent="-180975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/>
              <a:t>Sottoscrizione</a:t>
            </a:r>
            <a:endParaRPr lang="it-IT" sz="1400" dirty="0"/>
          </a:p>
          <a:p>
            <a:pPr marL="542925" lvl="1" indent="-180975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/>
              <a:t>Sinistri</a:t>
            </a:r>
          </a:p>
          <a:p>
            <a:pPr marL="542925" lvl="1" indent="-180975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/>
              <a:t>Finanza</a:t>
            </a:r>
            <a:endParaRPr lang="en-US" sz="1400" dirty="0"/>
          </a:p>
        </p:txBody>
      </p:sp>
      <p:sp>
        <p:nvSpPr>
          <p:cNvPr id="33" name="CasellaDiTesto 32"/>
          <p:cNvSpPr txBox="1"/>
          <p:nvPr/>
        </p:nvSpPr>
        <p:spPr>
          <a:xfrm>
            <a:off x="2249686" y="4258965"/>
            <a:ext cx="324036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800" dirty="0" smtClean="0"/>
              <a:t>Ernst &amp; Young</a:t>
            </a:r>
          </a:p>
          <a:p>
            <a:pPr>
              <a:lnSpc>
                <a:spcPct val="50000"/>
              </a:lnSpc>
              <a:buClr>
                <a:srgbClr val="0EBF61"/>
              </a:buClr>
              <a:buSzPct val="115000"/>
            </a:pPr>
            <a:r>
              <a:rPr lang="it-IT" sz="1800" dirty="0" smtClean="0"/>
              <a:t> </a:t>
            </a:r>
            <a:endParaRPr lang="it-IT" sz="1800" dirty="0"/>
          </a:p>
          <a:p>
            <a:pPr marL="647700" lvl="1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/>
              <a:t>Procedure</a:t>
            </a:r>
          </a:p>
          <a:p>
            <a:pPr marL="647700" lvl="1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/>
              <a:t>Flussi</a:t>
            </a:r>
            <a:endParaRPr lang="en-US" sz="1400" dirty="0"/>
          </a:p>
        </p:txBody>
      </p:sp>
      <p:sp>
        <p:nvSpPr>
          <p:cNvPr id="34" name="CasellaDiTesto 33"/>
          <p:cNvSpPr txBox="1"/>
          <p:nvPr/>
        </p:nvSpPr>
        <p:spPr>
          <a:xfrm>
            <a:off x="5274022" y="1956743"/>
            <a:ext cx="324036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800" dirty="0" smtClean="0"/>
              <a:t>Collegio Sindacale</a:t>
            </a:r>
          </a:p>
          <a:p>
            <a:pPr>
              <a:lnSpc>
                <a:spcPct val="50000"/>
              </a:lnSpc>
              <a:buClr>
                <a:srgbClr val="0EBF61"/>
              </a:buClr>
              <a:buSzPct val="115000"/>
            </a:pPr>
            <a:r>
              <a:rPr lang="it-IT" sz="1800" dirty="0" smtClean="0"/>
              <a:t> </a:t>
            </a:r>
            <a:endParaRPr lang="it-IT" sz="1800" dirty="0"/>
          </a:p>
          <a:p>
            <a:pPr marL="647700" lvl="1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/>
              <a:t>Verifiche statutarie</a:t>
            </a:r>
            <a:endParaRPr lang="en-US" sz="1400" dirty="0"/>
          </a:p>
        </p:txBody>
      </p:sp>
      <p:sp>
        <p:nvSpPr>
          <p:cNvPr id="35" name="CasellaDiTesto 34"/>
          <p:cNvSpPr txBox="1"/>
          <p:nvPr/>
        </p:nvSpPr>
        <p:spPr>
          <a:xfrm>
            <a:off x="5346030" y="4260999"/>
            <a:ext cx="324036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800" dirty="0" err="1" smtClean="0"/>
              <a:t>Deloitte</a:t>
            </a:r>
            <a:endParaRPr lang="it-IT" sz="1800" dirty="0" smtClean="0"/>
          </a:p>
          <a:p>
            <a:pPr>
              <a:lnSpc>
                <a:spcPct val="50000"/>
              </a:lnSpc>
              <a:buClr>
                <a:srgbClr val="0EBF61"/>
              </a:buClr>
              <a:buSzPct val="115000"/>
            </a:pPr>
            <a:r>
              <a:rPr lang="it-IT" sz="1800" dirty="0" smtClean="0"/>
              <a:t> </a:t>
            </a:r>
            <a:endParaRPr lang="it-IT" sz="1800" dirty="0"/>
          </a:p>
          <a:p>
            <a:pPr marL="647700" lvl="1" indent="-285750">
              <a:buClr>
                <a:srgbClr val="0EBF61"/>
              </a:buClr>
              <a:buSzPct val="115000"/>
              <a:buFont typeface="Arial" pitchFamily="34" charset="0"/>
              <a:buChar char="●"/>
            </a:pPr>
            <a:r>
              <a:rPr lang="it-IT" sz="1400" dirty="0" smtClean="0"/>
              <a:t>Certificazione del bilancio</a:t>
            </a:r>
            <a:endParaRPr lang="en-US" sz="1400" dirty="0"/>
          </a:p>
        </p:txBody>
      </p:sp>
      <p:sp>
        <p:nvSpPr>
          <p:cNvPr id="10" name="Rettangolo 9"/>
          <p:cNvSpPr/>
          <p:nvPr/>
        </p:nvSpPr>
        <p:spPr>
          <a:xfrm>
            <a:off x="521493" y="5667137"/>
            <a:ext cx="89608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1813" lvl="1" indent="-176213"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>
                <a:solidFill>
                  <a:srgbClr val="4D4D4D"/>
                </a:solidFill>
              </a:rPr>
              <a:t>Nel 2012 DUAL Italia ha conseguito un’EBIT (Utile ante imposte</a:t>
            </a:r>
            <a:r>
              <a:rPr lang="it-IT" sz="1600" kern="0" dirty="0" smtClean="0">
                <a:solidFill>
                  <a:srgbClr val="4D4D4D"/>
                </a:solidFill>
              </a:rPr>
              <a:t>) </a:t>
            </a:r>
            <a:r>
              <a:rPr lang="it-IT" sz="1600" kern="0" dirty="0">
                <a:solidFill>
                  <a:srgbClr val="4D4D4D"/>
                </a:solidFill>
              </a:rPr>
              <a:t>di 1,441 milioni di Euro (+90% vs anno precedente).</a:t>
            </a:r>
            <a:endParaRPr lang="it-IT" sz="1400" kern="0" dirty="0">
              <a:solidFill>
                <a:srgbClr val="4D4D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24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058" y="4262881"/>
            <a:ext cx="365588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bulletBLU.png" descr="/ROBERTO/DOC_C&amp;F_ROBERTO/&gt;DUAL/014-13_PPT gabbia/jpgPROVA/bulletBLU.pn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54" y="4284247"/>
            <a:ext cx="430212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7380288" y="668338"/>
            <a:ext cx="28797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4400">
                <a:solidFill>
                  <a:prstClr val="white"/>
                </a:solidFill>
              </a:rPr>
              <a:t>AGENDA</a:t>
            </a:r>
          </a:p>
        </p:txBody>
      </p:sp>
      <p:pic>
        <p:nvPicPr>
          <p:cNvPr id="33796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661965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3238029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85" y="3773984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bulletBianco.png" descr="/ROBERTO/DOC_C&amp;F_ROBERTO/&gt;DUAL/014-13_PPT gabbia/jpgPROVA/bulletBianco.png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2136643"/>
            <a:ext cx="3587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1241574" y="2157909"/>
            <a:ext cx="82089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it-IT" b="1" dirty="0">
                <a:solidFill>
                  <a:prstClr val="white"/>
                </a:solidFill>
              </a:rPr>
              <a:t>Specializzazione e semplicità: benvenuti in DUAL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Il modello di business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prstClr val="white"/>
                </a:solidFill>
              </a:rPr>
              <a:t>I Partner distributivi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>
                <a:solidFill>
                  <a:prstClr val="white"/>
                </a:solidFill>
              </a:rPr>
              <a:t>I nostri punti di forza</a:t>
            </a:r>
          </a:p>
          <a:p>
            <a:pPr>
              <a:lnSpc>
                <a:spcPct val="75000"/>
              </a:lnSpc>
            </a:pPr>
            <a:endParaRPr lang="it-IT" b="1" i="1" dirty="0">
              <a:solidFill>
                <a:prstClr val="white"/>
              </a:solidFill>
            </a:endParaRPr>
          </a:p>
          <a:p>
            <a:pPr>
              <a:lnSpc>
                <a:spcPct val="75000"/>
              </a:lnSpc>
            </a:pPr>
            <a:r>
              <a:rPr lang="it-IT" b="1" dirty="0" smtClean="0">
                <a:solidFill>
                  <a:srgbClr val="0073EB"/>
                </a:solidFill>
              </a:rPr>
              <a:t>Conclusioni</a:t>
            </a:r>
          </a:p>
          <a:p>
            <a:pPr>
              <a:lnSpc>
                <a:spcPct val="75000"/>
              </a:lnSpc>
            </a:pPr>
            <a:endParaRPr lang="it-IT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3"/>
          <p:cNvSpPr txBox="1">
            <a:spLocks noChangeArrowheads="1"/>
          </p:cNvSpPr>
          <p:nvPr/>
        </p:nvSpPr>
        <p:spPr bwMode="auto">
          <a:xfrm>
            <a:off x="2159078" y="869975"/>
            <a:ext cx="6787352" cy="54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it-IT" sz="4400" b="1" baseline="30000" dirty="0" smtClean="0">
                <a:solidFill>
                  <a:srgbClr val="0EBF61"/>
                </a:solidFill>
              </a:rPr>
              <a:t>Conclusioni</a:t>
            </a:r>
            <a:endParaRPr lang="it-IT" sz="4400" b="1" baseline="30000" dirty="0">
              <a:solidFill>
                <a:srgbClr val="0EBF61"/>
              </a:solidFill>
            </a:endParaRPr>
          </a:p>
        </p:txBody>
      </p:sp>
      <p:sp>
        <p:nvSpPr>
          <p:cNvPr id="128" name="Rectangle 4"/>
          <p:cNvSpPr>
            <a:spLocks noChangeArrowheads="1"/>
          </p:cNvSpPr>
          <p:nvPr/>
        </p:nvSpPr>
        <p:spPr bwMode="auto">
          <a:xfrm>
            <a:off x="882501" y="1725861"/>
            <a:ext cx="8639993" cy="4285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ts val="23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800" kern="0" dirty="0" smtClean="0">
                <a:solidFill>
                  <a:srgbClr val="4D4D4D"/>
                </a:solidFill>
              </a:rPr>
              <a:t>Grazie alla nostra competenza e esperienza offriamo ai nostri Partner distributivi</a:t>
            </a:r>
          </a:p>
          <a:p>
            <a:pPr marL="628650" lvl="1" indent="-180975">
              <a:lnSpc>
                <a:spcPts val="22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>
                <a:solidFill>
                  <a:srgbClr val="4D4D4D"/>
                </a:solidFill>
              </a:rPr>
              <a:t>p</a:t>
            </a:r>
            <a:r>
              <a:rPr lang="it-IT" sz="1600" kern="0" dirty="0" smtClean="0">
                <a:solidFill>
                  <a:srgbClr val="4D4D4D"/>
                </a:solidFill>
              </a:rPr>
              <a:t>olizze</a:t>
            </a:r>
            <a:r>
              <a:rPr lang="it-IT" sz="1600" i="1" kern="0" dirty="0" smtClean="0">
                <a:solidFill>
                  <a:srgbClr val="4D4D4D"/>
                </a:solidFill>
              </a:rPr>
              <a:t> 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all</a:t>
            </a:r>
            <a:r>
              <a:rPr lang="it-IT" sz="1600" i="1" kern="0" dirty="0" smtClean="0">
                <a:solidFill>
                  <a:srgbClr val="4D4D4D"/>
                </a:solidFill>
              </a:rPr>
              <a:t> 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risks</a:t>
            </a:r>
            <a:r>
              <a:rPr lang="it-IT" sz="1600" i="1" kern="0" dirty="0" smtClean="0">
                <a:solidFill>
                  <a:srgbClr val="4D4D4D"/>
                </a:solidFill>
              </a:rPr>
              <a:t> &amp; 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all</a:t>
            </a:r>
            <a:r>
              <a:rPr lang="it-IT" sz="1600" i="1" kern="0" dirty="0" smtClean="0">
                <a:solidFill>
                  <a:srgbClr val="4D4D4D"/>
                </a:solidFill>
              </a:rPr>
              <a:t> inclusive </a:t>
            </a:r>
            <a:r>
              <a:rPr lang="it-IT" sz="1600" kern="0" dirty="0" smtClean="0">
                <a:solidFill>
                  <a:srgbClr val="4D4D4D"/>
                </a:solidFill>
              </a:rPr>
              <a:t>per il business 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retail</a:t>
            </a:r>
            <a:endParaRPr lang="it-IT" sz="1600" i="1" kern="0" dirty="0" smtClean="0">
              <a:solidFill>
                <a:srgbClr val="4D4D4D"/>
              </a:solidFill>
            </a:endParaRPr>
          </a:p>
          <a:p>
            <a:pPr marL="628650" lvl="1" indent="-180975">
              <a:lnSpc>
                <a:spcPts val="22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 smtClean="0">
                <a:solidFill>
                  <a:srgbClr val="4D4D4D"/>
                </a:solidFill>
              </a:rPr>
              <a:t>soluzioni </a:t>
            </a:r>
            <a:r>
              <a:rPr lang="it-IT" sz="1600" kern="0" dirty="0">
                <a:solidFill>
                  <a:srgbClr val="4D4D4D"/>
                </a:solidFill>
              </a:rPr>
              <a:t>assicurative 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tailor</a:t>
            </a:r>
            <a:r>
              <a:rPr lang="it-IT" sz="1600" i="1" kern="0" dirty="0" smtClean="0">
                <a:solidFill>
                  <a:srgbClr val="4D4D4D"/>
                </a:solidFill>
              </a:rPr>
              <a:t> made</a:t>
            </a:r>
            <a:r>
              <a:rPr lang="it-IT" sz="1600" kern="0" dirty="0" smtClean="0">
                <a:solidFill>
                  <a:srgbClr val="4D4D4D"/>
                </a:solidFill>
              </a:rPr>
              <a:t> per i rischi di medio/grande dimensione</a:t>
            </a:r>
            <a:endParaRPr lang="it-IT" sz="1600" i="1" kern="0" dirty="0" smtClean="0">
              <a:solidFill>
                <a:srgbClr val="4D4D4D"/>
              </a:solidFill>
            </a:endParaRPr>
          </a:p>
          <a:p>
            <a:pPr marL="628650" lvl="1" indent="-180975">
              <a:lnSpc>
                <a:spcPts val="22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 smtClean="0">
                <a:solidFill>
                  <a:srgbClr val="4D4D4D"/>
                </a:solidFill>
              </a:rPr>
              <a:t>prodotti 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white</a:t>
            </a:r>
            <a:r>
              <a:rPr lang="it-IT" sz="1600" i="1" kern="0" dirty="0" smtClean="0">
                <a:solidFill>
                  <a:srgbClr val="4D4D4D"/>
                </a:solidFill>
              </a:rPr>
              <a:t> 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label</a:t>
            </a:r>
            <a:r>
              <a:rPr lang="it-IT" sz="1600" i="1" kern="0" dirty="0" smtClean="0">
                <a:solidFill>
                  <a:srgbClr val="4D4D4D"/>
                </a:solidFill>
              </a:rPr>
              <a:t>  </a:t>
            </a:r>
            <a:r>
              <a:rPr lang="it-IT" sz="1600" kern="0" dirty="0" smtClean="0">
                <a:solidFill>
                  <a:srgbClr val="4D4D4D"/>
                </a:solidFill>
              </a:rPr>
              <a:t>con supporto </a:t>
            </a:r>
            <a:r>
              <a:rPr lang="it-IT" sz="1600" kern="0" dirty="0" err="1" smtClean="0">
                <a:solidFill>
                  <a:srgbClr val="4D4D4D"/>
                </a:solidFill>
              </a:rPr>
              <a:t>riassicurativo</a:t>
            </a:r>
            <a:r>
              <a:rPr lang="it-IT" sz="1600" kern="0" dirty="0" smtClean="0">
                <a:solidFill>
                  <a:srgbClr val="4D4D4D"/>
                </a:solidFill>
              </a:rPr>
              <a:t>  e gestione integrale dei sinistri per </a:t>
            </a:r>
            <a:r>
              <a:rPr lang="it-IT" sz="1600" kern="0" dirty="0">
                <a:solidFill>
                  <a:srgbClr val="4D4D4D"/>
                </a:solidFill>
              </a:rPr>
              <a:t>i clienti istituzionali </a:t>
            </a:r>
            <a:r>
              <a:rPr lang="it-IT" sz="1600" kern="0" dirty="0" smtClean="0">
                <a:solidFill>
                  <a:srgbClr val="4D4D4D"/>
                </a:solidFill>
              </a:rPr>
              <a:t>(Compagnie di assicurazione)</a:t>
            </a:r>
          </a:p>
          <a:p>
            <a:pPr marL="74613" indent="-176213">
              <a:lnSpc>
                <a:spcPts val="24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800" kern="0" dirty="0" smtClean="0">
                <a:solidFill>
                  <a:srgbClr val="4D4D4D"/>
                </a:solidFill>
              </a:rPr>
              <a:t>  Sottoscriviamo </a:t>
            </a:r>
            <a:r>
              <a:rPr lang="it-IT" sz="1800" kern="0" dirty="0">
                <a:solidFill>
                  <a:srgbClr val="4D4D4D"/>
                </a:solidFill>
              </a:rPr>
              <a:t>rischi e gestiamo sinistri, in nome degli Assicuratori e per conto           </a:t>
            </a:r>
            <a:r>
              <a:rPr lang="it-IT" sz="1800" kern="0" dirty="0" smtClean="0">
                <a:solidFill>
                  <a:srgbClr val="4D4D4D"/>
                </a:solidFill>
              </a:rPr>
              <a:t> </a:t>
            </a:r>
            <a:br>
              <a:rPr lang="it-IT" sz="1800" kern="0" dirty="0" smtClean="0">
                <a:solidFill>
                  <a:srgbClr val="4D4D4D"/>
                </a:solidFill>
              </a:rPr>
            </a:br>
            <a:r>
              <a:rPr lang="it-IT" sz="1800" kern="0" dirty="0" smtClean="0">
                <a:solidFill>
                  <a:srgbClr val="4D4D4D"/>
                </a:solidFill>
              </a:rPr>
              <a:t>    dei </a:t>
            </a:r>
            <a:r>
              <a:rPr lang="it-IT" sz="1800" kern="0" dirty="0">
                <a:solidFill>
                  <a:srgbClr val="4D4D4D"/>
                </a:solidFill>
              </a:rPr>
              <a:t>nostri  Partner distributivi, integralmente e </a:t>
            </a:r>
            <a:r>
              <a:rPr lang="it-IT" sz="1800" i="1" kern="0" dirty="0">
                <a:solidFill>
                  <a:srgbClr val="4D4D4D"/>
                </a:solidFill>
              </a:rPr>
              <a:t>in </a:t>
            </a:r>
            <a:r>
              <a:rPr lang="it-IT" sz="1800" i="1" kern="0" dirty="0" err="1">
                <a:solidFill>
                  <a:srgbClr val="4D4D4D"/>
                </a:solidFill>
              </a:rPr>
              <a:t>house</a:t>
            </a:r>
            <a:r>
              <a:rPr lang="it-IT" sz="1800" kern="0" dirty="0">
                <a:solidFill>
                  <a:srgbClr val="4D4D4D"/>
                </a:solidFill>
              </a:rPr>
              <a:t> </a:t>
            </a:r>
          </a:p>
          <a:p>
            <a:pPr marL="74613" indent="-176213">
              <a:lnSpc>
                <a:spcPts val="24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800" kern="0" dirty="0" smtClean="0">
                <a:solidFill>
                  <a:srgbClr val="4D4D4D"/>
                </a:solidFill>
              </a:rPr>
              <a:t>   I </a:t>
            </a:r>
            <a:r>
              <a:rPr lang="it-IT" sz="1800" kern="0" dirty="0">
                <a:solidFill>
                  <a:srgbClr val="4D4D4D"/>
                </a:solidFill>
              </a:rPr>
              <a:t>testi di polizza, i tassi e le tariffe, i criteri di </a:t>
            </a:r>
            <a:r>
              <a:rPr lang="it-IT" sz="1800" kern="0" dirty="0" smtClean="0">
                <a:solidFill>
                  <a:srgbClr val="4D4D4D"/>
                </a:solidFill>
              </a:rPr>
              <a:t>riservazione e la trattazione </a:t>
            </a:r>
            <a:r>
              <a:rPr lang="it-IT" sz="1800" kern="0" dirty="0">
                <a:solidFill>
                  <a:srgbClr val="4D4D4D"/>
                </a:solidFill>
              </a:rPr>
              <a:t>dei </a:t>
            </a:r>
            <a:r>
              <a:rPr lang="it-IT" sz="1800" kern="0" dirty="0" smtClean="0">
                <a:solidFill>
                  <a:srgbClr val="4D4D4D"/>
                </a:solidFill>
              </a:rPr>
              <a:t/>
            </a:r>
            <a:br>
              <a:rPr lang="it-IT" sz="1800" kern="0" dirty="0" smtClean="0">
                <a:solidFill>
                  <a:srgbClr val="4D4D4D"/>
                </a:solidFill>
              </a:rPr>
            </a:br>
            <a:r>
              <a:rPr lang="it-IT" sz="1800" kern="0" dirty="0" smtClean="0">
                <a:solidFill>
                  <a:srgbClr val="4D4D4D"/>
                </a:solidFill>
              </a:rPr>
              <a:t>     sinistri</a:t>
            </a:r>
            <a:r>
              <a:rPr lang="it-IT" sz="1800" kern="0" dirty="0">
                <a:solidFill>
                  <a:srgbClr val="4D4D4D"/>
                </a:solidFill>
              </a:rPr>
              <a:t>, sono </a:t>
            </a:r>
            <a:r>
              <a:rPr lang="it-IT" sz="1800" kern="0" dirty="0" smtClean="0">
                <a:solidFill>
                  <a:srgbClr val="4D4D4D"/>
                </a:solidFill>
              </a:rPr>
              <a:t>l’applicazione della </a:t>
            </a:r>
            <a:r>
              <a:rPr lang="it-IT" sz="1800" kern="0" dirty="0">
                <a:solidFill>
                  <a:srgbClr val="4D4D4D"/>
                </a:solidFill>
              </a:rPr>
              <a:t>nostra esperienza di specialisti</a:t>
            </a:r>
          </a:p>
          <a:p>
            <a:pPr marL="74613" indent="-176213">
              <a:lnSpc>
                <a:spcPts val="24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800" kern="0" dirty="0" smtClean="0">
                <a:solidFill>
                  <a:srgbClr val="4D4D4D"/>
                </a:solidFill>
              </a:rPr>
              <a:t>  Siamo </a:t>
            </a:r>
            <a:r>
              <a:rPr lang="it-IT" sz="1800" kern="0" dirty="0">
                <a:solidFill>
                  <a:srgbClr val="4D4D4D"/>
                </a:solidFill>
              </a:rPr>
              <a:t>orientati ai volumi e alla redditività per gli Assicuratori</a:t>
            </a:r>
          </a:p>
          <a:p>
            <a:pPr marL="74613" indent="-176213">
              <a:lnSpc>
                <a:spcPts val="24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800" kern="0" dirty="0" smtClean="0">
                <a:solidFill>
                  <a:srgbClr val="4D4D4D"/>
                </a:solidFill>
              </a:rPr>
              <a:t>  Lavoriamo </a:t>
            </a:r>
            <a:r>
              <a:rPr lang="it-IT" sz="1800" kern="0" dirty="0">
                <a:solidFill>
                  <a:srgbClr val="4D4D4D"/>
                </a:solidFill>
              </a:rPr>
              <a:t>per la sostenibilità del business nel lungo periodo </a:t>
            </a:r>
          </a:p>
        </p:txBody>
      </p:sp>
    </p:spTree>
    <p:extLst>
      <p:ext uri="{BB962C8B-B14F-4D97-AF65-F5344CB8AC3E}">
        <p14:creationId xmlns:p14="http://schemas.microsoft.com/office/powerpoint/2010/main" val="247577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3"/>
          <p:cNvSpPr txBox="1">
            <a:spLocks noChangeArrowheads="1"/>
          </p:cNvSpPr>
          <p:nvPr/>
        </p:nvSpPr>
        <p:spPr bwMode="auto">
          <a:xfrm>
            <a:off x="2159078" y="869975"/>
            <a:ext cx="6787352" cy="54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it-IT" sz="4400" b="1" baseline="30000" dirty="0" smtClean="0">
                <a:solidFill>
                  <a:srgbClr val="0EBF61"/>
                </a:solidFill>
              </a:rPr>
              <a:t>Conclusioni</a:t>
            </a:r>
            <a:endParaRPr lang="it-IT" sz="4400" b="1" baseline="30000" dirty="0">
              <a:solidFill>
                <a:srgbClr val="0EBF61"/>
              </a:solidFill>
            </a:endParaRPr>
          </a:p>
        </p:txBody>
      </p:sp>
      <p:sp>
        <p:nvSpPr>
          <p:cNvPr id="128" name="Rectangle 4"/>
          <p:cNvSpPr>
            <a:spLocks noChangeArrowheads="1"/>
          </p:cNvSpPr>
          <p:nvPr/>
        </p:nvSpPr>
        <p:spPr bwMode="auto">
          <a:xfrm>
            <a:off x="882501" y="1998112"/>
            <a:ext cx="9072041" cy="3688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74613" indent="-176213">
              <a:lnSpc>
                <a:spcPts val="24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800" kern="0" dirty="0" smtClean="0">
                <a:solidFill>
                  <a:srgbClr val="4D4D4D"/>
                </a:solidFill>
              </a:rPr>
              <a:t> Agli Intermediari nostri Partner offriamo semplicità e redditività:</a:t>
            </a:r>
          </a:p>
          <a:p>
            <a:pPr marL="804863" lvl="2" indent="-177800">
              <a:lnSpc>
                <a:spcPts val="16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>
                <a:solidFill>
                  <a:srgbClr val="4D4D4D"/>
                </a:solidFill>
              </a:rPr>
              <a:t>c</a:t>
            </a:r>
            <a:r>
              <a:rPr lang="it-IT" sz="1600" kern="0" dirty="0" smtClean="0">
                <a:solidFill>
                  <a:srgbClr val="4D4D4D"/>
                </a:solidFill>
              </a:rPr>
              <a:t>on </a:t>
            </a:r>
            <a:r>
              <a:rPr lang="it-IT" sz="1600" i="1" kern="0" dirty="0" smtClean="0">
                <a:solidFill>
                  <a:srgbClr val="4D4D4D"/>
                </a:solidFill>
              </a:rPr>
              <a:t>IQE</a:t>
            </a:r>
            <a:r>
              <a:rPr lang="it-IT" sz="1600" kern="0" dirty="0" smtClean="0">
                <a:solidFill>
                  <a:srgbClr val="4D4D4D"/>
                </a:solidFill>
              </a:rPr>
              <a:t>, la piattaforma per l’emissione on line di tutte le polizze standard e </a:t>
            </a:r>
            <a:r>
              <a:rPr lang="it-IT" sz="1600" i="1" kern="0" dirty="0" smtClean="0">
                <a:solidFill>
                  <a:srgbClr val="4D4D4D"/>
                </a:solidFill>
              </a:rPr>
              <a:t>Merloni</a:t>
            </a:r>
          </a:p>
          <a:p>
            <a:pPr marL="804863" lvl="2" indent="-177800">
              <a:lnSpc>
                <a:spcPts val="16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>
                <a:solidFill>
                  <a:srgbClr val="4D4D4D"/>
                </a:solidFill>
              </a:rPr>
              <a:t>c</a:t>
            </a:r>
            <a:r>
              <a:rPr lang="it-IT" sz="1600" kern="0" dirty="0" smtClean="0">
                <a:solidFill>
                  <a:srgbClr val="4D4D4D"/>
                </a:solidFill>
              </a:rPr>
              <a:t>on </a:t>
            </a:r>
            <a:r>
              <a:rPr lang="it-IT" sz="1600" kern="0" dirty="0" err="1" smtClean="0">
                <a:solidFill>
                  <a:srgbClr val="4D4D4D"/>
                </a:solidFill>
              </a:rPr>
              <a:t>DUAL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Click</a:t>
            </a:r>
            <a:r>
              <a:rPr lang="it-IT" sz="1600" kern="0" dirty="0" smtClean="0">
                <a:solidFill>
                  <a:srgbClr val="4D4D4D"/>
                </a:solidFill>
              </a:rPr>
              <a:t>, la piattaforma di vendita a distanza per il business </a:t>
            </a:r>
            <a:r>
              <a:rPr lang="it-IT" sz="1600" i="1" kern="0" dirty="0" err="1" smtClean="0">
                <a:solidFill>
                  <a:srgbClr val="4D4D4D"/>
                </a:solidFill>
              </a:rPr>
              <a:t>affinity</a:t>
            </a:r>
            <a:r>
              <a:rPr lang="it-IT" sz="1600" i="1" kern="0" dirty="0" smtClean="0">
                <a:solidFill>
                  <a:srgbClr val="4D4D4D"/>
                </a:solidFill>
              </a:rPr>
              <a:t> </a:t>
            </a:r>
            <a:r>
              <a:rPr lang="it-IT" sz="1600" kern="0" dirty="0" smtClean="0">
                <a:solidFill>
                  <a:srgbClr val="4D4D4D"/>
                </a:solidFill>
              </a:rPr>
              <a:t>(convenzioni)</a:t>
            </a:r>
          </a:p>
          <a:p>
            <a:pPr marL="804863" lvl="2" indent="-177800">
              <a:lnSpc>
                <a:spcPts val="16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600" kern="0" dirty="0">
                <a:solidFill>
                  <a:srgbClr val="4D4D4D"/>
                </a:solidFill>
              </a:rPr>
              <a:t>c</a:t>
            </a:r>
            <a:r>
              <a:rPr lang="it-IT" sz="1600" kern="0" dirty="0" smtClean="0">
                <a:solidFill>
                  <a:srgbClr val="4D4D4D"/>
                </a:solidFill>
              </a:rPr>
              <a:t>on provvigioni </a:t>
            </a:r>
            <a:r>
              <a:rPr lang="it-IT" sz="1600" kern="0" dirty="0">
                <a:solidFill>
                  <a:srgbClr val="4D4D4D"/>
                </a:solidFill>
              </a:rPr>
              <a:t>base del </a:t>
            </a:r>
            <a:r>
              <a:rPr lang="it-IT" sz="1600" kern="0" dirty="0" smtClean="0">
                <a:solidFill>
                  <a:srgbClr val="4D4D4D"/>
                </a:solidFill>
              </a:rPr>
              <a:t>24% </a:t>
            </a:r>
            <a:r>
              <a:rPr lang="it-IT" sz="1600" kern="0" dirty="0">
                <a:solidFill>
                  <a:srgbClr val="4D4D4D"/>
                </a:solidFill>
              </a:rPr>
              <a:t>calcolate sul premio </a:t>
            </a:r>
            <a:r>
              <a:rPr lang="it-IT" sz="1600" kern="0" dirty="0" smtClean="0">
                <a:solidFill>
                  <a:srgbClr val="4D4D4D"/>
                </a:solidFill>
              </a:rPr>
              <a:t>imponibile</a:t>
            </a:r>
          </a:p>
          <a:p>
            <a:pPr marL="285750" indent="-285750">
              <a:lnSpc>
                <a:spcPts val="20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endParaRPr lang="it-IT" sz="1800" kern="0" dirty="0" smtClean="0">
              <a:solidFill>
                <a:srgbClr val="4D4D4D"/>
              </a:solidFill>
            </a:endParaRPr>
          </a:p>
          <a:p>
            <a:pPr marL="285750" indent="-285750">
              <a:lnSpc>
                <a:spcPts val="20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800" kern="0" dirty="0" smtClean="0">
                <a:solidFill>
                  <a:srgbClr val="4D4D4D"/>
                </a:solidFill>
              </a:rPr>
              <a:t>Siamo </a:t>
            </a:r>
            <a:r>
              <a:rPr lang="it-IT" sz="1800" kern="0" dirty="0">
                <a:solidFill>
                  <a:srgbClr val="4D4D4D"/>
                </a:solidFill>
              </a:rPr>
              <a:t>specialisti, organizzati, efficienti, affidabili, trasparenti, solidi</a:t>
            </a:r>
            <a:r>
              <a:rPr lang="it-IT" sz="1800" kern="0" dirty="0" smtClean="0">
                <a:solidFill>
                  <a:srgbClr val="4D4D4D"/>
                </a:solidFill>
              </a:rPr>
              <a:t>.</a:t>
            </a:r>
          </a:p>
          <a:p>
            <a:pPr marL="285750" indent="-285750">
              <a:lnSpc>
                <a:spcPts val="20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endParaRPr lang="it-IT" sz="1800" kern="0" dirty="0">
              <a:solidFill>
                <a:srgbClr val="4D4D4D"/>
              </a:solidFill>
            </a:endParaRPr>
          </a:p>
          <a:p>
            <a:pPr marL="285750" indent="-285750">
              <a:lnSpc>
                <a:spcPts val="20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r>
              <a:rPr lang="it-IT" sz="1800" kern="0" dirty="0" smtClean="0">
                <a:solidFill>
                  <a:srgbClr val="4D4D4D"/>
                </a:solidFill>
              </a:rPr>
              <a:t>Siamo DUAL: la </a:t>
            </a:r>
            <a:r>
              <a:rPr lang="it-IT" sz="1800" kern="0" dirty="0">
                <a:solidFill>
                  <a:srgbClr val="4D4D4D"/>
                </a:solidFill>
              </a:rPr>
              <a:t>più grande agenzia di sottoscrizione globale al </a:t>
            </a:r>
            <a:r>
              <a:rPr lang="it-IT" sz="1800" kern="0" dirty="0" smtClean="0">
                <a:solidFill>
                  <a:srgbClr val="4D4D4D"/>
                </a:solidFill>
              </a:rPr>
              <a:t>mondo.</a:t>
            </a:r>
            <a:endParaRPr lang="it-IT" sz="1800" kern="0" dirty="0">
              <a:solidFill>
                <a:srgbClr val="4D4D4D"/>
              </a:solidFill>
            </a:endParaRPr>
          </a:p>
          <a:p>
            <a:pPr marL="285750" indent="-285750">
              <a:lnSpc>
                <a:spcPts val="20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endParaRPr lang="it-IT" sz="1800" kern="0" dirty="0">
              <a:solidFill>
                <a:srgbClr val="4D4D4D"/>
              </a:solidFill>
            </a:endParaRPr>
          </a:p>
          <a:p>
            <a:pPr marL="804863" lvl="2" indent="-177800">
              <a:lnSpc>
                <a:spcPts val="1600"/>
              </a:lnSpc>
              <a:spcBef>
                <a:spcPct val="50000"/>
              </a:spcBef>
              <a:buClr>
                <a:srgbClr val="0EBF61"/>
              </a:buClr>
              <a:buSzPct val="115000"/>
              <a:buFont typeface="Arial" pitchFamily="34" charset="0"/>
              <a:buChar char="●"/>
              <a:defRPr/>
            </a:pPr>
            <a:endParaRPr lang="it-IT" sz="1600" kern="0" dirty="0" smtClean="0">
              <a:solidFill>
                <a:srgbClr val="4D4D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41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logoRetro.jpg" descr="/ROBERTO/DOC_C&amp;F_ROBERTO/&gt;DUAL/014-13_PPT gabbia/jpgPROVA/logoRetro.jp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5851525"/>
            <a:ext cx="2336800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65264" y="2229917"/>
            <a:ext cx="3787316" cy="2255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9725" tIns="49863" rIns="99725" bIns="498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Contatto</a:t>
            </a: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mghilosso@dualitalia.com</a:t>
            </a: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Maurizio Ghilosso</a:t>
            </a: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7" name="Immagine 4" descr="Logo_linkedi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339" y="3598069"/>
            <a:ext cx="1845979" cy="48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358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809624" y="1490663"/>
            <a:ext cx="885688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it-IT" sz="1400" baseline="30000" dirty="0">
                <a:solidFill>
                  <a:schemeClr val="bg1"/>
                </a:solidFill>
              </a:rPr>
              <a:t>Il presente documento ed i suoi contenuti sono di proprietà di DUAL Italia S.p.A. Non è consentita la riproduzione e/o diffusione, anche parziale, in qualunque modo e con qualunque mezzo salvo espressa autorizzazione scritta di DUAL Italia S.p.A. 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809625" y="2301925"/>
            <a:ext cx="849630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800" b="1" baseline="30000" dirty="0">
                <a:solidFill>
                  <a:srgbClr val="FFFFFF"/>
                </a:solidFill>
              </a:rPr>
              <a:t>DUAL Italia </a:t>
            </a:r>
            <a:r>
              <a:rPr lang="en-US" sz="1800" b="1" baseline="30000" dirty="0" err="1">
                <a:solidFill>
                  <a:srgbClr val="FFFFFF"/>
                </a:solidFill>
              </a:rPr>
              <a:t>S.p.A</a:t>
            </a:r>
            <a:r>
              <a:rPr lang="en-US" sz="1800" b="1" baseline="30000" dirty="0">
                <a:solidFill>
                  <a:srgbClr val="FFFFFF"/>
                </a:solidFill>
              </a:rPr>
              <a:t>.</a:t>
            </a:r>
          </a:p>
          <a:p>
            <a:pPr algn="ctr"/>
            <a:r>
              <a:rPr lang="en-US" sz="1800" b="1" baseline="30000" dirty="0">
                <a:solidFill>
                  <a:srgbClr val="FFFFFF"/>
                </a:solidFill>
              </a:rPr>
              <a:t>Via Santa Maria </a:t>
            </a:r>
            <a:r>
              <a:rPr lang="en-US" sz="1800" b="1" baseline="30000" dirty="0" err="1">
                <a:solidFill>
                  <a:srgbClr val="FFFFFF"/>
                </a:solidFill>
              </a:rPr>
              <a:t>Fulcorina</a:t>
            </a:r>
            <a:r>
              <a:rPr lang="en-US" sz="1800" b="1" baseline="30000" dirty="0">
                <a:solidFill>
                  <a:srgbClr val="FFFFFF"/>
                </a:solidFill>
              </a:rPr>
              <a:t>, 20</a:t>
            </a:r>
          </a:p>
          <a:p>
            <a:pPr algn="ctr"/>
            <a:r>
              <a:rPr lang="it-IT" sz="1800" b="1" baseline="30000" dirty="0">
                <a:solidFill>
                  <a:srgbClr val="FFFFFF"/>
                </a:solidFill>
              </a:rPr>
              <a:t>20123 Milano – </a:t>
            </a:r>
            <a:r>
              <a:rPr lang="it-IT" sz="1800" b="1" baseline="30000" dirty="0" err="1">
                <a:solidFill>
                  <a:srgbClr val="FFFFFF"/>
                </a:solidFill>
              </a:rPr>
              <a:t>Italy</a:t>
            </a:r>
            <a:endParaRPr lang="it-IT" sz="1800" b="1" baseline="30000" dirty="0">
              <a:solidFill>
                <a:srgbClr val="FFFFFF"/>
              </a:solidFill>
            </a:endParaRPr>
          </a:p>
          <a:p>
            <a:pPr algn="ctr"/>
            <a:r>
              <a:rPr lang="fr-FR" sz="1800" b="1" baseline="30000" dirty="0">
                <a:solidFill>
                  <a:srgbClr val="FFFFFF"/>
                </a:solidFill>
              </a:rPr>
              <a:t>Tel. 02.72.080.597   Fax 02.72.080.592</a:t>
            </a:r>
          </a:p>
          <a:p>
            <a:pPr algn="ctr"/>
            <a:r>
              <a:rPr lang="pl-PL" sz="1800" b="1" baseline="30000" dirty="0">
                <a:solidFill>
                  <a:srgbClr val="FFFFFF"/>
                </a:solidFill>
              </a:rPr>
              <a:t>www.dualitalia.com</a:t>
            </a:r>
          </a:p>
          <a:p>
            <a:pPr algn="ctr"/>
            <a:r>
              <a:rPr lang="en-US" sz="1800" b="1" baseline="30000" dirty="0">
                <a:solidFill>
                  <a:srgbClr val="FFFFFF"/>
                </a:solidFill>
              </a:rPr>
              <a:t>reception@dualitalia.com</a:t>
            </a:r>
            <a:endParaRPr lang="it-IT" sz="1800" baseline="30000" dirty="0">
              <a:solidFill>
                <a:srgbClr val="FFFFFF"/>
              </a:solidFill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808855" y="3814093"/>
            <a:ext cx="885765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it-IT" sz="1400" baseline="30000" dirty="0">
                <a:solidFill>
                  <a:srgbClr val="FFFFFF"/>
                </a:solidFill>
              </a:rPr>
              <a:t>DUAL Italia S.p.A., Società parte del Gruppo DUAL International Ltd., è una società mandataria per la  sottoscrizione di rischi assicurativi, nonché agente iscritto nel Registro Unico Intermediari – Sezione A -  in forza del mandato / </a:t>
            </a:r>
            <a:r>
              <a:rPr lang="it-IT" sz="1400" baseline="30000" dirty="0" err="1">
                <a:solidFill>
                  <a:srgbClr val="FFFFFF"/>
                </a:solidFill>
              </a:rPr>
              <a:t>Binding</a:t>
            </a:r>
            <a:r>
              <a:rPr lang="it-IT" sz="1400" baseline="30000" dirty="0">
                <a:solidFill>
                  <a:srgbClr val="FFFFFF"/>
                </a:solidFill>
              </a:rPr>
              <a:t> Authority ricevuto dagli assicuratori indicati nel seguito</a:t>
            </a:r>
            <a:r>
              <a:rPr lang="it-IT" sz="1400" baseline="30000" dirty="0" smtClean="0">
                <a:solidFill>
                  <a:srgbClr val="FFFFFF"/>
                </a:solidFill>
              </a:rPr>
              <a:t>:</a:t>
            </a:r>
            <a:endParaRPr lang="en-US" sz="1400" baseline="30000" dirty="0">
              <a:solidFill>
                <a:srgbClr val="FFFFFF"/>
              </a:solidFill>
            </a:endParaRPr>
          </a:p>
          <a:p>
            <a:r>
              <a:rPr lang="it-IT" sz="1400" b="1" baseline="30000" dirty="0">
                <a:solidFill>
                  <a:srgbClr val="FFFFFF"/>
                </a:solidFill>
              </a:rPr>
              <a:t>•</a:t>
            </a:r>
            <a:r>
              <a:rPr lang="it-IT" sz="1400" b="1" dirty="0">
                <a:solidFill>
                  <a:srgbClr val="FFFFFF"/>
                </a:solidFill>
              </a:rPr>
              <a:t> </a:t>
            </a:r>
            <a:r>
              <a:rPr lang="it-IT" sz="1400" b="1" baseline="30000" dirty="0" err="1">
                <a:solidFill>
                  <a:srgbClr val="FFFFFF"/>
                </a:solidFill>
              </a:rPr>
              <a:t>Arch</a:t>
            </a:r>
            <a:r>
              <a:rPr lang="it-IT" sz="1400" b="1" baseline="30000" dirty="0">
                <a:solidFill>
                  <a:srgbClr val="FFFFFF"/>
                </a:solidFill>
              </a:rPr>
              <a:t> </a:t>
            </a:r>
            <a:r>
              <a:rPr lang="it-IT" sz="1400" b="1" baseline="30000" dirty="0" err="1">
                <a:solidFill>
                  <a:srgbClr val="FFFFFF"/>
                </a:solidFill>
              </a:rPr>
              <a:t>Insurance</a:t>
            </a:r>
            <a:r>
              <a:rPr lang="it-IT" sz="1400" b="1" baseline="30000" dirty="0">
                <a:solidFill>
                  <a:srgbClr val="FFFFFF"/>
                </a:solidFill>
              </a:rPr>
              <a:t> Company (Europe) Ltd. </a:t>
            </a:r>
            <a:r>
              <a:rPr lang="it-IT" sz="1400" baseline="30000" dirty="0">
                <a:solidFill>
                  <a:srgbClr val="FFFFFF"/>
                </a:solidFill>
              </a:rPr>
              <a:t>Rappresentanza Generale per l</a:t>
            </a:r>
            <a:r>
              <a:rPr lang="it-IT" altLang="en-US" sz="1400" baseline="30000" dirty="0">
                <a:solidFill>
                  <a:srgbClr val="FFFFFF"/>
                </a:solidFill>
              </a:rPr>
              <a:t>’</a:t>
            </a:r>
            <a:r>
              <a:rPr lang="it-IT" sz="1400" baseline="30000" dirty="0">
                <a:solidFill>
                  <a:srgbClr val="FFFFFF"/>
                </a:solidFill>
              </a:rPr>
              <a:t>Italia, con sede in Londra, 6th </a:t>
            </a:r>
            <a:r>
              <a:rPr lang="it-IT" sz="1400" baseline="30000" dirty="0" err="1">
                <a:solidFill>
                  <a:srgbClr val="FFFFFF"/>
                </a:solidFill>
              </a:rPr>
              <a:t>Floor</a:t>
            </a:r>
            <a:r>
              <a:rPr lang="it-IT" sz="1400" baseline="30000" dirty="0">
                <a:solidFill>
                  <a:srgbClr val="FFFFFF"/>
                </a:solidFill>
              </a:rPr>
              <a:t>, </a:t>
            </a:r>
            <a:r>
              <a:rPr lang="it-IT" sz="1400" baseline="30000" dirty="0" err="1">
                <a:solidFill>
                  <a:srgbClr val="FFFFFF"/>
                </a:solidFill>
              </a:rPr>
              <a:t>Plantation</a:t>
            </a:r>
            <a:r>
              <a:rPr lang="it-IT" sz="1400" baseline="30000" dirty="0">
                <a:solidFill>
                  <a:srgbClr val="FFFFFF"/>
                </a:solidFill>
              </a:rPr>
              <a:t> </a:t>
            </a:r>
            <a:r>
              <a:rPr lang="it-IT" sz="1400" baseline="30000" dirty="0" err="1">
                <a:solidFill>
                  <a:srgbClr val="FFFFFF"/>
                </a:solidFill>
              </a:rPr>
              <a:t>Place</a:t>
            </a:r>
            <a:r>
              <a:rPr lang="it-IT" sz="1400" baseline="30000" dirty="0">
                <a:solidFill>
                  <a:srgbClr val="FFFFFF"/>
                </a:solidFill>
              </a:rPr>
              <a:t> South, 60 Great </a:t>
            </a:r>
            <a:r>
              <a:rPr lang="it-IT" sz="1400" baseline="30000" dirty="0" err="1">
                <a:solidFill>
                  <a:srgbClr val="FFFFFF"/>
                </a:solidFill>
              </a:rPr>
              <a:t>Tower</a:t>
            </a:r>
            <a:r>
              <a:rPr lang="it-IT" sz="1400" baseline="30000" dirty="0">
                <a:solidFill>
                  <a:srgbClr val="FFFFFF"/>
                </a:solidFill>
              </a:rPr>
              <a:t> Street, EC3R5AZ, è una compagnia di assicurazioni autorizzata ad operare in Italia in regime di libertà di stabilimento (aut. n. 1905-600964 del</a:t>
            </a:r>
            <a:r>
              <a:rPr lang="it-IT" sz="1400" dirty="0">
                <a:solidFill>
                  <a:srgbClr val="FFFFFF"/>
                </a:solidFill>
              </a:rPr>
              <a:t> </a:t>
            </a:r>
            <a:r>
              <a:rPr lang="it-IT" sz="1400" baseline="30000" dirty="0">
                <a:solidFill>
                  <a:srgbClr val="FFFFFF"/>
                </a:solidFill>
              </a:rPr>
              <a:t>16 febbraio 2005, Cod. ISVAP D851R) ed è soggetta al controllo della F.S.A. del Regno Unito. La sede della Rappresentanza Generale in Italia di </a:t>
            </a:r>
            <a:r>
              <a:rPr lang="it-IT" sz="1400" baseline="30000" dirty="0" err="1">
                <a:solidFill>
                  <a:srgbClr val="FFFFFF"/>
                </a:solidFill>
              </a:rPr>
              <a:t>Arch</a:t>
            </a:r>
            <a:r>
              <a:rPr lang="it-IT" sz="1400" baseline="30000" dirty="0">
                <a:solidFill>
                  <a:srgbClr val="FFFFFF"/>
                </a:solidFill>
              </a:rPr>
              <a:t> </a:t>
            </a:r>
            <a:r>
              <a:rPr lang="it-IT" sz="1400" baseline="30000" dirty="0" err="1">
                <a:solidFill>
                  <a:srgbClr val="FFFFFF"/>
                </a:solidFill>
              </a:rPr>
              <a:t>Insurance</a:t>
            </a:r>
            <a:r>
              <a:rPr lang="it-IT" sz="1400" baseline="30000" dirty="0">
                <a:solidFill>
                  <a:srgbClr val="FFFFFF"/>
                </a:solidFill>
              </a:rPr>
              <a:t> Company (Europe) Ltd. si trova in Via Gabrio Casati n. 1, Milano;</a:t>
            </a:r>
          </a:p>
          <a:p>
            <a:r>
              <a:rPr lang="it-IT" sz="1400" b="1" baseline="30000" dirty="0">
                <a:solidFill>
                  <a:srgbClr val="FFFFFF"/>
                </a:solidFill>
              </a:rPr>
              <a:t>•</a:t>
            </a:r>
            <a:r>
              <a:rPr lang="it-IT" sz="1400" b="1" dirty="0">
                <a:solidFill>
                  <a:srgbClr val="FFFFFF"/>
                </a:solidFill>
              </a:rPr>
              <a:t> </a:t>
            </a:r>
            <a:r>
              <a:rPr lang="it-IT" sz="1400" b="1" baseline="30000" dirty="0">
                <a:solidFill>
                  <a:srgbClr val="FFFFFF"/>
                </a:solidFill>
              </a:rPr>
              <a:t>Lloyd</a:t>
            </a:r>
            <a:r>
              <a:rPr lang="it-IT" altLang="en-US" sz="1400" b="1" baseline="30000" dirty="0">
                <a:solidFill>
                  <a:srgbClr val="FFFFFF"/>
                </a:solidFill>
              </a:rPr>
              <a:t>’</a:t>
            </a:r>
            <a:r>
              <a:rPr lang="it-IT" sz="1400" b="1" baseline="30000" dirty="0">
                <a:solidFill>
                  <a:srgbClr val="FFFFFF"/>
                </a:solidFill>
              </a:rPr>
              <a:t>s of </a:t>
            </a:r>
            <a:r>
              <a:rPr lang="it-IT" sz="1400" b="1" baseline="30000" dirty="0" err="1">
                <a:solidFill>
                  <a:srgbClr val="FFFFFF"/>
                </a:solidFill>
              </a:rPr>
              <a:t>London</a:t>
            </a:r>
            <a:r>
              <a:rPr lang="it-IT" sz="1400" b="1" baseline="30000" dirty="0">
                <a:solidFill>
                  <a:srgbClr val="FFFFFF"/>
                </a:solidFill>
              </a:rPr>
              <a:t>,</a:t>
            </a:r>
            <a:r>
              <a:rPr lang="it-IT" sz="1400" baseline="30000" dirty="0">
                <a:solidFill>
                  <a:srgbClr val="FFFFFF"/>
                </a:solidFill>
              </a:rPr>
              <a:t> Rappresentanza Generale per l</a:t>
            </a:r>
            <a:r>
              <a:rPr lang="it-IT" altLang="en-US" sz="1400" baseline="30000" dirty="0">
                <a:solidFill>
                  <a:srgbClr val="FFFFFF"/>
                </a:solidFill>
              </a:rPr>
              <a:t>’</a:t>
            </a:r>
            <a:r>
              <a:rPr lang="it-IT" sz="1400" baseline="30000" dirty="0">
                <a:solidFill>
                  <a:srgbClr val="FFFFFF"/>
                </a:solidFill>
              </a:rPr>
              <a:t>Italia con sede in Milano, Corso G. Garibaldi, 86 - Sindacato </a:t>
            </a:r>
            <a:r>
              <a:rPr lang="it-IT" sz="1400" baseline="30000" dirty="0" err="1">
                <a:solidFill>
                  <a:srgbClr val="FFFFFF"/>
                </a:solidFill>
              </a:rPr>
              <a:t>Hiscox</a:t>
            </a:r>
            <a:r>
              <a:rPr lang="it-IT" sz="1400" baseline="30000" dirty="0">
                <a:solidFill>
                  <a:srgbClr val="FFFFFF"/>
                </a:solidFill>
              </a:rPr>
              <a:t> 3624 - </a:t>
            </a:r>
            <a:r>
              <a:rPr lang="it-IT" sz="1400" baseline="30000" dirty="0" err="1">
                <a:solidFill>
                  <a:srgbClr val="FFFFFF"/>
                </a:solidFill>
              </a:rPr>
              <a:t>Binding</a:t>
            </a:r>
            <a:r>
              <a:rPr lang="it-IT" sz="1400" baseline="30000" dirty="0">
                <a:solidFill>
                  <a:srgbClr val="FFFFFF"/>
                </a:solidFill>
              </a:rPr>
              <a:t> Authority</a:t>
            </a:r>
            <a:r>
              <a:rPr lang="it-IT" sz="1400" dirty="0">
                <a:solidFill>
                  <a:srgbClr val="FFFFFF"/>
                </a:solidFill>
              </a:rPr>
              <a:t> </a:t>
            </a:r>
            <a:r>
              <a:rPr lang="es-ES_tradnl" sz="1400" baseline="30000" dirty="0">
                <a:solidFill>
                  <a:srgbClr val="FFFFFF"/>
                </a:solidFill>
              </a:rPr>
              <a:t>numero </a:t>
            </a:r>
            <a:r>
              <a:rPr lang="es-ES_tradnl" sz="1400" baseline="30000" dirty="0" smtClean="0">
                <a:solidFill>
                  <a:srgbClr val="FFFFFF"/>
                </a:solidFill>
              </a:rPr>
              <a:t>HUL/3430/10/4.</a:t>
            </a:r>
          </a:p>
          <a:p>
            <a:endParaRPr lang="en-US" sz="1400" baseline="30000" dirty="0" smtClean="0">
              <a:solidFill>
                <a:srgbClr val="FFFFFF"/>
              </a:solidFill>
            </a:endParaRPr>
          </a:p>
          <a:p>
            <a:r>
              <a:rPr lang="it-IT" sz="1400" baseline="30000" dirty="0" smtClean="0">
                <a:solidFill>
                  <a:srgbClr val="FFFFFF"/>
                </a:solidFill>
              </a:rPr>
              <a:t>In </a:t>
            </a:r>
            <a:r>
              <a:rPr lang="it-IT" sz="1400" baseline="30000" dirty="0">
                <a:solidFill>
                  <a:srgbClr val="FFFFFF"/>
                </a:solidFill>
              </a:rPr>
              <a:t>forza dei predetti contratti, a DUAL Italia S.p.A. sono stati conferiti in via esclusiva (tra gli altri) i poteri di sottoscrivere e gestire le polizze di assicurazione, di gestire le eventuali richieste di risarcimento degli assicurati nonché,  più in generale, i rapporti con gli assicurati, i broker, i professionisti incaricati ed i periti,</a:t>
            </a:r>
          </a:p>
          <a:p>
            <a:r>
              <a:rPr lang="it-IT" sz="1400" baseline="30000" dirty="0">
                <a:solidFill>
                  <a:srgbClr val="FFFFFF"/>
                </a:solidFill>
              </a:rPr>
              <a:t>il tutto per conto di </a:t>
            </a:r>
            <a:r>
              <a:rPr lang="it-IT" sz="1400" baseline="30000" dirty="0" err="1">
                <a:solidFill>
                  <a:srgbClr val="FFFFFF"/>
                </a:solidFill>
              </a:rPr>
              <a:t>Arch</a:t>
            </a:r>
            <a:r>
              <a:rPr lang="it-IT" sz="1400" baseline="30000" dirty="0">
                <a:solidFill>
                  <a:srgbClr val="FFFFFF"/>
                </a:solidFill>
              </a:rPr>
              <a:t> </a:t>
            </a:r>
            <a:r>
              <a:rPr lang="it-IT" sz="1400" baseline="30000" dirty="0" err="1">
                <a:solidFill>
                  <a:srgbClr val="FFFFFF"/>
                </a:solidFill>
              </a:rPr>
              <a:t>Insurance</a:t>
            </a:r>
            <a:r>
              <a:rPr lang="it-IT" sz="1400" baseline="30000" dirty="0">
                <a:solidFill>
                  <a:srgbClr val="FFFFFF"/>
                </a:solidFill>
              </a:rPr>
              <a:t> Company (Europe) Ltd. e del Sindacato </a:t>
            </a:r>
            <a:r>
              <a:rPr lang="it-IT" sz="1400" baseline="30000" dirty="0" err="1">
                <a:solidFill>
                  <a:srgbClr val="FFFFFF"/>
                </a:solidFill>
              </a:rPr>
              <a:t>Hiscox</a:t>
            </a:r>
            <a:r>
              <a:rPr lang="it-IT" sz="1400" baseline="30000" dirty="0">
                <a:solidFill>
                  <a:srgbClr val="FFFFFF"/>
                </a:solidFill>
              </a:rPr>
              <a:t> 3624.</a:t>
            </a:r>
          </a:p>
        </p:txBody>
      </p:sp>
      <p:pic>
        <p:nvPicPr>
          <p:cNvPr id="37893" name="logoRetro.jpg" descr="/ROBERTO/DOC_C&amp;F_ROBERTO/&gt;DUAL/014-13_PPT gabbia/jpgPROVA/logoRetro.jp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5851525"/>
            <a:ext cx="2336800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zione vuota">
  <a:themeElements>
    <a:clrScheme name="Presentazione vuo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zione vuota">
      <a:majorFont>
        <a:latin typeface="Arial"/>
        <a:ea typeface="ヒラギノ角ゴ Pro W3"/>
        <a:cs typeface="ヒラギノ角ゴ Pro W3"/>
      </a:majorFont>
      <a:minorFont>
        <a:latin typeface="Arial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ヒラギノ角ゴ Pro W3" charset="0"/>
            <a:cs typeface="ヒラギノ角ゴ Pro W3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ヒラギノ角ゴ Pro W3" charset="0"/>
            <a:cs typeface="ヒラギノ角ゴ Pro W3" charset="0"/>
          </a:defRPr>
        </a:defPPr>
      </a:lstStyle>
    </a:lnDef>
  </a:objectDefaults>
  <a:extraClrSchemeLst>
    <a:extraClrScheme>
      <a:clrScheme name="Presentazione vuo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6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7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8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9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982</Words>
  <Application>Microsoft Office PowerPoint</Application>
  <PresentationFormat>Personalizzato</PresentationFormat>
  <Paragraphs>306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11</vt:i4>
      </vt:variant>
      <vt:variant>
        <vt:lpstr>Titoli diapositive</vt:lpstr>
      </vt:variant>
      <vt:variant>
        <vt:i4>21</vt:i4>
      </vt:variant>
    </vt:vector>
  </HeadingPairs>
  <TitlesOfParts>
    <vt:vector size="32" baseType="lpstr">
      <vt:lpstr>Presentazione vuota</vt:lpstr>
      <vt:lpstr>2_Custom Design</vt:lpstr>
      <vt:lpstr>1_Custom Design</vt:lpstr>
      <vt:lpstr>Custom Design</vt:lpstr>
      <vt:lpstr>3_Custom Design</vt:lpstr>
      <vt:lpstr>4_Custom Design</vt:lpstr>
      <vt:lpstr>5_Custom Design</vt:lpstr>
      <vt:lpstr>6_Custom Design</vt:lpstr>
      <vt:lpstr>7_Custom Design</vt:lpstr>
      <vt:lpstr>8_Custom Design</vt:lpstr>
      <vt:lpstr>9_Custom Design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carlos nonne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carlos nonne</dc:creator>
  <cp:lastModifiedBy>mghilosso</cp:lastModifiedBy>
  <cp:revision>182</cp:revision>
  <cp:lastPrinted>2013-02-26T18:46:04Z</cp:lastPrinted>
  <dcterms:created xsi:type="dcterms:W3CDTF">2012-08-06T16:20:23Z</dcterms:created>
  <dcterms:modified xsi:type="dcterms:W3CDTF">2013-04-10T15:09:48Z</dcterms:modified>
</cp:coreProperties>
</file>