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348" r:id="rId2"/>
    <p:sldId id="406" r:id="rId3"/>
    <p:sldId id="463" r:id="rId4"/>
    <p:sldId id="464" r:id="rId5"/>
    <p:sldId id="465" r:id="rId6"/>
    <p:sldId id="408" r:id="rId7"/>
    <p:sldId id="496" r:id="rId8"/>
    <p:sldId id="506" r:id="rId9"/>
    <p:sldId id="515" r:id="rId10"/>
    <p:sldId id="520" r:id="rId11"/>
    <p:sldId id="521" r:id="rId12"/>
    <p:sldId id="522" r:id="rId13"/>
    <p:sldId id="517" r:id="rId14"/>
    <p:sldId id="518" r:id="rId15"/>
    <p:sldId id="508" r:id="rId16"/>
    <p:sldId id="510" r:id="rId17"/>
    <p:sldId id="509" r:id="rId18"/>
    <p:sldId id="523" r:id="rId19"/>
    <p:sldId id="524" r:id="rId20"/>
    <p:sldId id="500" r:id="rId21"/>
    <p:sldId id="507" r:id="rId22"/>
    <p:sldId id="525" r:id="rId23"/>
    <p:sldId id="527" r:id="rId24"/>
    <p:sldId id="529" r:id="rId25"/>
    <p:sldId id="532" r:id="rId26"/>
    <p:sldId id="533" r:id="rId27"/>
    <p:sldId id="536" r:id="rId28"/>
    <p:sldId id="537" r:id="rId29"/>
    <p:sldId id="540" r:id="rId30"/>
    <p:sldId id="538" r:id="rId31"/>
    <p:sldId id="541" r:id="rId32"/>
    <p:sldId id="542" r:id="rId33"/>
    <p:sldId id="543" r:id="rId34"/>
    <p:sldId id="544" r:id="rId35"/>
    <p:sldId id="545" r:id="rId36"/>
    <p:sldId id="546" r:id="rId37"/>
    <p:sldId id="512" r:id="rId38"/>
    <p:sldId id="596" r:id="rId39"/>
    <p:sldId id="556" r:id="rId40"/>
    <p:sldId id="557" r:id="rId41"/>
    <p:sldId id="558" r:id="rId42"/>
    <p:sldId id="559" r:id="rId43"/>
    <p:sldId id="588" r:id="rId44"/>
    <p:sldId id="590" r:id="rId45"/>
    <p:sldId id="591" r:id="rId46"/>
    <p:sldId id="594" r:id="rId47"/>
    <p:sldId id="548" r:id="rId48"/>
    <p:sldId id="578" r:id="rId49"/>
    <p:sldId id="579" r:id="rId50"/>
    <p:sldId id="580" r:id="rId51"/>
    <p:sldId id="581" r:id="rId52"/>
    <p:sldId id="582" r:id="rId53"/>
    <p:sldId id="584" r:id="rId54"/>
    <p:sldId id="583" r:id="rId55"/>
    <p:sldId id="569" r:id="rId56"/>
    <p:sldId id="549" r:id="rId57"/>
    <p:sldId id="550" r:id="rId58"/>
    <p:sldId id="551" r:id="rId59"/>
    <p:sldId id="585" r:id="rId60"/>
    <p:sldId id="586" r:id="rId61"/>
    <p:sldId id="552" r:id="rId62"/>
    <p:sldId id="595" r:id="rId63"/>
    <p:sldId id="570" r:id="rId64"/>
    <p:sldId id="573" r:id="rId65"/>
    <p:sldId id="574" r:id="rId66"/>
    <p:sldId id="575" r:id="rId67"/>
    <p:sldId id="576" r:id="rId68"/>
    <p:sldId id="577" r:id="rId69"/>
    <p:sldId id="587" r:id="rId70"/>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Arial" pitchFamily="-123" charset="0"/>
        <a:ea typeface="ＭＳ Ｐゴシック" pitchFamily="-123" charset="-128"/>
        <a:cs typeface="ＭＳ Ｐゴシック" pitchFamily="-123" charset="-128"/>
      </a:defRPr>
    </a:lvl1pPr>
    <a:lvl2pPr marL="457200" algn="l" rtl="0" fontAlgn="base">
      <a:spcBef>
        <a:spcPct val="0"/>
      </a:spcBef>
      <a:spcAft>
        <a:spcPct val="0"/>
      </a:spcAft>
      <a:defRPr sz="2400" kern="1200">
        <a:solidFill>
          <a:schemeClr val="tx1"/>
        </a:solidFill>
        <a:latin typeface="Arial" pitchFamily="-123" charset="0"/>
        <a:ea typeface="ＭＳ Ｐゴシック" pitchFamily="-123" charset="-128"/>
        <a:cs typeface="ＭＳ Ｐゴシック" pitchFamily="-123" charset="-128"/>
      </a:defRPr>
    </a:lvl2pPr>
    <a:lvl3pPr marL="914400" algn="l" rtl="0" fontAlgn="base">
      <a:spcBef>
        <a:spcPct val="0"/>
      </a:spcBef>
      <a:spcAft>
        <a:spcPct val="0"/>
      </a:spcAft>
      <a:defRPr sz="2400" kern="1200">
        <a:solidFill>
          <a:schemeClr val="tx1"/>
        </a:solidFill>
        <a:latin typeface="Arial" pitchFamily="-123" charset="0"/>
        <a:ea typeface="ＭＳ Ｐゴシック" pitchFamily="-123" charset="-128"/>
        <a:cs typeface="ＭＳ Ｐゴシック" pitchFamily="-123" charset="-128"/>
      </a:defRPr>
    </a:lvl3pPr>
    <a:lvl4pPr marL="1371600" algn="l" rtl="0" fontAlgn="base">
      <a:spcBef>
        <a:spcPct val="0"/>
      </a:spcBef>
      <a:spcAft>
        <a:spcPct val="0"/>
      </a:spcAft>
      <a:defRPr sz="2400" kern="1200">
        <a:solidFill>
          <a:schemeClr val="tx1"/>
        </a:solidFill>
        <a:latin typeface="Arial" pitchFamily="-123" charset="0"/>
        <a:ea typeface="ＭＳ Ｐゴシック" pitchFamily="-123" charset="-128"/>
        <a:cs typeface="ＭＳ Ｐゴシック" pitchFamily="-123" charset="-128"/>
      </a:defRPr>
    </a:lvl4pPr>
    <a:lvl5pPr marL="1828800" algn="l" rtl="0" fontAlgn="base">
      <a:spcBef>
        <a:spcPct val="0"/>
      </a:spcBef>
      <a:spcAft>
        <a:spcPct val="0"/>
      </a:spcAft>
      <a:defRPr sz="2400" kern="1200">
        <a:solidFill>
          <a:schemeClr val="tx1"/>
        </a:solidFill>
        <a:latin typeface="Arial" pitchFamily="-123" charset="0"/>
        <a:ea typeface="ＭＳ Ｐゴシック" pitchFamily="-123" charset="-128"/>
        <a:cs typeface="ＭＳ Ｐゴシック" pitchFamily="-123" charset="-128"/>
      </a:defRPr>
    </a:lvl5pPr>
    <a:lvl6pPr marL="2286000" algn="l" defTabSz="457200" rtl="0" eaLnBrk="1" latinLnBrk="0" hangingPunct="1">
      <a:defRPr sz="2400" kern="1200">
        <a:solidFill>
          <a:schemeClr val="tx1"/>
        </a:solidFill>
        <a:latin typeface="Arial" pitchFamily="-123" charset="0"/>
        <a:ea typeface="ＭＳ Ｐゴシック" pitchFamily="-123" charset="-128"/>
        <a:cs typeface="ＭＳ Ｐゴシック" pitchFamily="-123" charset="-128"/>
      </a:defRPr>
    </a:lvl6pPr>
    <a:lvl7pPr marL="2743200" algn="l" defTabSz="457200" rtl="0" eaLnBrk="1" latinLnBrk="0" hangingPunct="1">
      <a:defRPr sz="2400" kern="1200">
        <a:solidFill>
          <a:schemeClr val="tx1"/>
        </a:solidFill>
        <a:latin typeface="Arial" pitchFamily="-123" charset="0"/>
        <a:ea typeface="ＭＳ Ｐゴシック" pitchFamily="-123" charset="-128"/>
        <a:cs typeface="ＭＳ Ｐゴシック" pitchFamily="-123" charset="-128"/>
      </a:defRPr>
    </a:lvl7pPr>
    <a:lvl8pPr marL="3200400" algn="l" defTabSz="457200" rtl="0" eaLnBrk="1" latinLnBrk="0" hangingPunct="1">
      <a:defRPr sz="2400" kern="1200">
        <a:solidFill>
          <a:schemeClr val="tx1"/>
        </a:solidFill>
        <a:latin typeface="Arial" pitchFamily="-123" charset="0"/>
        <a:ea typeface="ＭＳ Ｐゴシック" pitchFamily="-123" charset="-128"/>
        <a:cs typeface="ＭＳ Ｐゴシック" pitchFamily="-123" charset="-128"/>
      </a:defRPr>
    </a:lvl8pPr>
    <a:lvl9pPr marL="3657600" algn="l" defTabSz="457200" rtl="0" eaLnBrk="1" latinLnBrk="0" hangingPunct="1">
      <a:defRPr sz="2400" kern="1200">
        <a:solidFill>
          <a:schemeClr val="tx1"/>
        </a:solidFill>
        <a:latin typeface="Arial" pitchFamily="-123" charset="0"/>
        <a:ea typeface="ＭＳ Ｐゴシック" pitchFamily="-123" charset="-128"/>
        <a:cs typeface="ＭＳ Ｐゴシック" pitchFamily="-123"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97" autoAdjust="0"/>
    <p:restoredTop sz="95000" autoAdjust="0"/>
  </p:normalViewPr>
  <p:slideViewPr>
    <p:cSldViewPr>
      <p:cViewPr varScale="1">
        <p:scale>
          <a:sx n="88" d="100"/>
          <a:sy n="88" d="100"/>
        </p:scale>
        <p:origin x="-848" y="-112"/>
      </p:cViewPr>
      <p:guideLst>
        <p:guide orient="horz" pos="2160"/>
        <p:guide pos="2880"/>
      </p:guideLst>
    </p:cSldViewPr>
  </p:slideViewPr>
  <p:outlineViewPr>
    <p:cViewPr>
      <p:scale>
        <a:sx n="33" d="100"/>
        <a:sy n="33" d="100"/>
      </p:scale>
      <p:origin x="0" y="1042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notesMaster" Target="notesMasters/notesMaster1.xml"/><Relationship Id="rId72" Type="http://schemas.openxmlformats.org/officeDocument/2006/relationships/printerSettings" Target="printerSettings/printerSettings1.bin"/><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presProps" Target="presProps.xml"/><Relationship Id="rId74" Type="http://schemas.openxmlformats.org/officeDocument/2006/relationships/viewProps" Target="viewProps.xml"/><Relationship Id="rId75" Type="http://schemas.openxmlformats.org/officeDocument/2006/relationships/theme" Target="theme/theme1.xml"/><Relationship Id="rId76"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B620A1C-8CEC-4669-B37F-3CC756F50861}" type="datetimeFigureOut">
              <a:rPr lang="it-IT"/>
              <a:pPr>
                <a:defRPr/>
              </a:pPr>
              <a:t>03/10/13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FB4706A9-8BFC-4CA8-AC64-3DFD24526E9E}" type="slidenum">
              <a:rPr lang="it-IT"/>
              <a:pPr>
                <a:defRPr/>
              </a:pPr>
              <a:t>‹n.›</a:t>
            </a:fld>
            <a:endParaRPr lang="it-IT"/>
          </a:p>
        </p:txBody>
      </p:sp>
    </p:spTree>
    <p:extLst>
      <p:ext uri="{BB962C8B-B14F-4D97-AF65-F5344CB8AC3E}">
        <p14:creationId xmlns:p14="http://schemas.microsoft.com/office/powerpoint/2010/main" val="3233969701"/>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23" charset="-128"/>
        <a:cs typeface="ＭＳ Ｐゴシック" pitchFamily="-123"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23"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23"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23"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23"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E30A970B-66B7-4F07-A02A-5B6B326DA9C0}" type="datetimeFigureOut">
              <a:rPr lang="it-IT"/>
              <a:pPr>
                <a:defRPr/>
              </a:pPr>
              <a:t>03/10/13</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24E136A3-28FE-4CEB-83E4-5EB00580159E}" type="slidenum">
              <a:rPr lang="it-IT"/>
              <a:pPr>
                <a:defRPr/>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37961BB7-AF74-4E96-8EE5-A65233B6F14E}" type="datetimeFigureOut">
              <a:rPr lang="it-IT"/>
              <a:pPr>
                <a:defRPr/>
              </a:pPr>
              <a:t>03/10/13</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C79A8BD9-C53F-4173-8881-9F24C337B04F}"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fld id="{B3402384-2BCB-415F-844B-4FBE957089A1}" type="datetimeFigureOut">
              <a:rPr lang="it-IT"/>
              <a:pPr>
                <a:defRPr/>
              </a:pPr>
              <a:t>03/10/13</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4BF7F784-3C2F-44DD-805E-290604B4491D}"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fld id="{FDA1861E-93F7-4D49-AF90-EA96FE8F1FAB}" type="datetimeFigureOut">
              <a:rPr lang="it-IT"/>
              <a:pPr>
                <a:defRPr/>
              </a:pPr>
              <a:t>03/10/13</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C1E117F8-B6D5-4E73-ACB5-E48601869DFD}"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fld id="{0F7160EF-D7C7-4C6D-B66A-837616473BF1}" type="datetimeFigureOut">
              <a:rPr lang="it-IT"/>
              <a:pPr>
                <a:defRPr/>
              </a:pPr>
              <a:t>03/10/13</a:t>
            </a:fld>
            <a:endParaRPr lang="it-IT"/>
          </a:p>
        </p:txBody>
      </p:sp>
      <p:sp>
        <p:nvSpPr>
          <p:cNvPr id="8" name="Segnaposto piè di pagina 4"/>
          <p:cNvSpPr>
            <a:spLocks noGrp="1"/>
          </p:cNvSpPr>
          <p:nvPr>
            <p:ph type="ftr" sz="quarter" idx="11"/>
          </p:nvPr>
        </p:nvSpPr>
        <p:spPr/>
        <p:txBody>
          <a:bodyPr/>
          <a:lstStyle>
            <a:lvl1pPr>
              <a:defRPr/>
            </a:lvl1pPr>
          </a:lstStyle>
          <a:p>
            <a:pPr>
              <a:defRPr/>
            </a:pPr>
            <a:endParaRPr lang="it-IT"/>
          </a:p>
        </p:txBody>
      </p:sp>
      <p:sp>
        <p:nvSpPr>
          <p:cNvPr id="9" name="Segnaposto numero diapositiva 5"/>
          <p:cNvSpPr>
            <a:spLocks noGrp="1"/>
          </p:cNvSpPr>
          <p:nvPr>
            <p:ph type="sldNum" sz="quarter" idx="12"/>
          </p:nvPr>
        </p:nvSpPr>
        <p:spPr/>
        <p:txBody>
          <a:bodyPr/>
          <a:lstStyle>
            <a:lvl1pPr>
              <a:defRPr/>
            </a:lvl1pPr>
          </a:lstStyle>
          <a:p>
            <a:pPr>
              <a:defRPr/>
            </a:pPr>
            <a:fld id="{C52BC503-1939-483D-B85B-EE1B1BE9D0B4}"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4470005F-A82F-4566-BFAE-64D3AF8E1975}" type="datetimeFigureOut">
              <a:rPr lang="it-IT"/>
              <a:pPr>
                <a:defRPr/>
              </a:pPr>
              <a:t>03/10/13</a:t>
            </a:fld>
            <a:endParaRPr lang="it-IT"/>
          </a:p>
        </p:txBody>
      </p:sp>
      <p:sp>
        <p:nvSpPr>
          <p:cNvPr id="4" name="Segnaposto piè di pagina 4"/>
          <p:cNvSpPr>
            <a:spLocks noGrp="1"/>
          </p:cNvSpPr>
          <p:nvPr>
            <p:ph type="ftr" sz="quarter" idx="11"/>
          </p:nvPr>
        </p:nvSpPr>
        <p:spPr/>
        <p:txBody>
          <a:bodyPr/>
          <a:lstStyle>
            <a:lvl1pPr>
              <a:defRPr/>
            </a:lvl1pPr>
          </a:lstStyle>
          <a:p>
            <a:pPr>
              <a:defRPr/>
            </a:pPr>
            <a:endParaRPr lang="it-IT"/>
          </a:p>
        </p:txBody>
      </p:sp>
      <p:sp>
        <p:nvSpPr>
          <p:cNvPr id="5" name="Segnaposto numero diapositiva 5"/>
          <p:cNvSpPr>
            <a:spLocks noGrp="1"/>
          </p:cNvSpPr>
          <p:nvPr>
            <p:ph type="sldNum" sz="quarter" idx="12"/>
          </p:nvPr>
        </p:nvSpPr>
        <p:spPr/>
        <p:txBody>
          <a:bodyPr/>
          <a:lstStyle>
            <a:lvl1pPr>
              <a:defRPr/>
            </a:lvl1pPr>
          </a:lstStyle>
          <a:p>
            <a:pPr>
              <a:defRPr/>
            </a:pPr>
            <a:fld id="{3D199F6B-C5E5-44AE-8082-0946D73B65F2}"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96CC68E6-EE90-40D2-8B89-0CADCADDDB0E}" type="datetimeFigureOut">
              <a:rPr lang="it-IT"/>
              <a:pPr>
                <a:defRPr/>
              </a:pPr>
              <a:t>03/10/13</a:t>
            </a:fld>
            <a:endParaRPr lang="it-IT"/>
          </a:p>
        </p:txBody>
      </p:sp>
      <p:sp>
        <p:nvSpPr>
          <p:cNvPr id="3" name="Segnaposto piè di pagina 4"/>
          <p:cNvSpPr>
            <a:spLocks noGrp="1"/>
          </p:cNvSpPr>
          <p:nvPr>
            <p:ph type="ftr" sz="quarter" idx="11"/>
          </p:nvPr>
        </p:nvSpPr>
        <p:spPr/>
        <p:txBody>
          <a:bodyPr/>
          <a:lstStyle>
            <a:lvl1pPr>
              <a:defRPr/>
            </a:lvl1pPr>
          </a:lstStyle>
          <a:p>
            <a:pPr>
              <a:defRPr/>
            </a:pPr>
            <a:endParaRPr lang="it-IT"/>
          </a:p>
        </p:txBody>
      </p:sp>
      <p:sp>
        <p:nvSpPr>
          <p:cNvPr id="4" name="Segnaposto numero diapositiva 5"/>
          <p:cNvSpPr>
            <a:spLocks noGrp="1"/>
          </p:cNvSpPr>
          <p:nvPr>
            <p:ph type="sldNum" sz="quarter" idx="12"/>
          </p:nvPr>
        </p:nvSpPr>
        <p:spPr/>
        <p:txBody>
          <a:bodyPr/>
          <a:lstStyle>
            <a:lvl1pPr>
              <a:defRPr/>
            </a:lvl1pPr>
          </a:lstStyle>
          <a:p>
            <a:pPr>
              <a:defRPr/>
            </a:pPr>
            <a:fld id="{042942BC-5E65-41EF-919C-A0690769A533}"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64DE0903-C0C1-40C5-ABC0-B2AA09B6261B}" type="datetimeFigureOut">
              <a:rPr lang="it-IT"/>
              <a:pPr>
                <a:defRPr/>
              </a:pPr>
              <a:t>03/10/13</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89C491D5-95FE-495D-93FA-EEE693003954}"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9AEF1E18-5363-4EDB-8E2E-FAE88AC0610F}" type="datetimeFigureOut">
              <a:rPr lang="it-IT"/>
              <a:pPr>
                <a:defRPr/>
              </a:pPr>
              <a:t>03/10/13</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81C93A0F-AB31-4C93-AEE2-B6EA71AD554D}"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4202B366-ECE7-4D90-8AC8-3B92939E8092}" type="datetimeFigureOut">
              <a:rPr lang="it-IT"/>
              <a:pPr>
                <a:defRPr/>
              </a:pPr>
              <a:t>03/10/13</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43B9B726-13AC-4C8A-8F8B-2C7F12662530}"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0A8A6ACE-7604-432C-8CA2-BCEA1BF2C648}" type="datetimeFigureOut">
              <a:rPr lang="it-IT"/>
              <a:pPr>
                <a:defRPr/>
              </a:pPr>
              <a:t>03/10/13</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1D98670B-367A-4CB5-9BE0-0FBB09028D95}"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t>Fare clic per modificare stile</a:t>
            </a:r>
          </a:p>
        </p:txBody>
      </p:sp>
      <p:sp>
        <p:nvSpPr>
          <p:cNvPr id="102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BF392D93-2C53-4CF5-9E95-CF5F85B2D027}" type="datetimeFigureOut">
              <a:rPr lang="it-IT"/>
              <a:pPr>
                <a:defRPr/>
              </a:pPr>
              <a:t>03/10/13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8E0BC577-D6DB-4803-93CF-AAC430DCEDEF}"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pitchFamily="-123" charset="-128"/>
          <a:cs typeface="ＭＳ Ｐゴシック" pitchFamily="-123" charset="-128"/>
        </a:defRPr>
      </a:lvl1pPr>
      <a:lvl2pPr algn="ctr" rtl="0" eaLnBrk="0" fontAlgn="base" hangingPunct="0">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2pPr>
      <a:lvl3pPr algn="ctr" rtl="0" eaLnBrk="0" fontAlgn="base" hangingPunct="0">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3pPr>
      <a:lvl4pPr algn="ctr" rtl="0" eaLnBrk="0" fontAlgn="base" hangingPunct="0">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4pPr>
      <a:lvl5pPr algn="ctr" rtl="0" eaLnBrk="0" fontAlgn="base" hangingPunct="0">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5pPr>
      <a:lvl6pPr marL="457200" algn="ctr" rtl="0" fontAlgn="base">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6pPr>
      <a:lvl7pPr marL="914400" algn="ctr" rtl="0" fontAlgn="base">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7pPr>
      <a:lvl8pPr marL="1371600" algn="ctr" rtl="0" fontAlgn="base">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8pPr>
      <a:lvl9pPr marL="1828800" algn="ctr" rtl="0" fontAlgn="base">
        <a:spcBef>
          <a:spcPct val="0"/>
        </a:spcBef>
        <a:spcAft>
          <a:spcPct val="0"/>
        </a:spcAft>
        <a:defRPr sz="4400">
          <a:solidFill>
            <a:schemeClr val="tx1"/>
          </a:solidFill>
          <a:latin typeface="Calibri" pitchFamily="-123" charset="0"/>
          <a:ea typeface="ＭＳ Ｐゴシック" pitchFamily="-123" charset="-128"/>
          <a:cs typeface="ＭＳ Ｐゴシック" pitchFamily="-123" charset="-128"/>
        </a:defRPr>
      </a:lvl9pPr>
    </p:titleStyle>
    <p:bodyStyle>
      <a:lvl1pPr marL="342900" indent="-342900" algn="l" rtl="0" eaLnBrk="0" fontAlgn="base" hangingPunct="0">
        <a:spcBef>
          <a:spcPct val="20000"/>
        </a:spcBef>
        <a:spcAft>
          <a:spcPct val="0"/>
        </a:spcAft>
        <a:buFont typeface="Arial" pitchFamily="-123" charset="0"/>
        <a:buChar char="•"/>
        <a:defRPr sz="3200" kern="1200">
          <a:solidFill>
            <a:schemeClr val="tx1"/>
          </a:solidFill>
          <a:latin typeface="+mn-lt"/>
          <a:ea typeface="ＭＳ Ｐゴシック" pitchFamily="-123" charset="-128"/>
          <a:cs typeface="ＭＳ Ｐゴシック" pitchFamily="-123" charset="-128"/>
        </a:defRPr>
      </a:lvl1pPr>
      <a:lvl2pPr marL="742950" indent="-285750" algn="l" rtl="0" eaLnBrk="0" fontAlgn="base" hangingPunct="0">
        <a:spcBef>
          <a:spcPct val="20000"/>
        </a:spcBef>
        <a:spcAft>
          <a:spcPct val="0"/>
        </a:spcAft>
        <a:buFont typeface="Arial" pitchFamily="-123" charset="0"/>
        <a:buChar char="–"/>
        <a:defRPr sz="2800" kern="1200">
          <a:solidFill>
            <a:schemeClr val="tx1"/>
          </a:solidFill>
          <a:latin typeface="+mn-lt"/>
          <a:ea typeface="ＭＳ Ｐゴシック" pitchFamily="-123" charset="-128"/>
          <a:cs typeface="+mn-cs"/>
        </a:defRPr>
      </a:lvl2pPr>
      <a:lvl3pPr marL="1143000" indent="-228600" algn="l" rtl="0" eaLnBrk="0" fontAlgn="base" hangingPunct="0">
        <a:spcBef>
          <a:spcPct val="20000"/>
        </a:spcBef>
        <a:spcAft>
          <a:spcPct val="0"/>
        </a:spcAft>
        <a:buFont typeface="Arial" pitchFamily="-123" charset="0"/>
        <a:buChar char="•"/>
        <a:defRPr sz="2400" kern="1200">
          <a:solidFill>
            <a:schemeClr val="tx1"/>
          </a:solidFill>
          <a:latin typeface="+mn-lt"/>
          <a:ea typeface="ＭＳ Ｐゴシック" pitchFamily="-123" charset="-128"/>
          <a:cs typeface="+mn-cs"/>
        </a:defRPr>
      </a:lvl3pPr>
      <a:lvl4pPr marL="1600200" indent="-228600" algn="l" rtl="0" eaLnBrk="0" fontAlgn="base" hangingPunct="0">
        <a:spcBef>
          <a:spcPct val="20000"/>
        </a:spcBef>
        <a:spcAft>
          <a:spcPct val="0"/>
        </a:spcAft>
        <a:buFont typeface="Arial" pitchFamily="-123" charset="0"/>
        <a:buChar char="–"/>
        <a:defRPr sz="2000" kern="1200">
          <a:solidFill>
            <a:schemeClr val="tx1"/>
          </a:solidFill>
          <a:latin typeface="+mn-lt"/>
          <a:ea typeface="ＭＳ Ｐゴシック" pitchFamily="-123" charset="-128"/>
          <a:cs typeface="+mn-cs"/>
        </a:defRPr>
      </a:lvl4pPr>
      <a:lvl5pPr marL="2057400" indent="-228600" algn="l" rtl="0" eaLnBrk="0" fontAlgn="base" hangingPunct="0">
        <a:spcBef>
          <a:spcPct val="20000"/>
        </a:spcBef>
        <a:spcAft>
          <a:spcPct val="0"/>
        </a:spcAft>
        <a:buFont typeface="Arial" pitchFamily="-123" charset="0"/>
        <a:buChar char="»"/>
        <a:defRPr sz="2000" kern="1200">
          <a:solidFill>
            <a:schemeClr val="tx1"/>
          </a:solidFill>
          <a:latin typeface="+mn-lt"/>
          <a:ea typeface="ＭＳ Ｐゴシック" pitchFamily="-123"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olo 1"/>
          <p:cNvSpPr>
            <a:spLocks noGrp="1"/>
          </p:cNvSpPr>
          <p:nvPr>
            <p:ph type="title"/>
          </p:nvPr>
        </p:nvSpPr>
        <p:spPr>
          <a:xfrm>
            <a:off x="827088" y="1700213"/>
            <a:ext cx="7993062" cy="2952750"/>
          </a:xfrm>
          <a:solidFill>
            <a:schemeClr val="bg2">
              <a:lumMod val="75000"/>
            </a:schemeClr>
          </a:solidFill>
        </p:spPr>
        <p:txBody>
          <a:bodyPr/>
          <a:lstStyle/>
          <a:p>
            <a:pPr marL="514350" indent="-514350" eaLnBrk="1" hangingPunct="1">
              <a:defRPr/>
            </a:pPr>
            <a:r>
              <a:rPr lang="it-IT" sz="3200" b="1" u="sng" dirty="0" smtClean="0"/>
              <a:t>LA NUOVA ASSICURAZIONE E LA NUOVA INTERMEDIAZIONE NELL’ERA  DELLA COMUNICAZIONE DIGITALE: </a:t>
            </a:r>
            <a:br>
              <a:rPr lang="it-IT" sz="3200" b="1" u="sng" dirty="0" smtClean="0"/>
            </a:br>
            <a:r>
              <a:rPr lang="it-IT" sz="3200" b="1" u="sng" dirty="0" smtClean="0"/>
              <a:t/>
            </a:r>
            <a:br>
              <a:rPr lang="it-IT" sz="3200" b="1" u="sng" dirty="0" smtClean="0"/>
            </a:br>
            <a:r>
              <a:rPr lang="it-IT" sz="3200" b="1" u="sng" dirty="0" smtClean="0"/>
              <a:t>SINTOMI DI UN CAMBIAMENTO EPOCALE</a:t>
            </a:r>
            <a:endParaRPr lang="it-IT" sz="3200" b="1" u="sn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olo 1"/>
          <p:cNvSpPr>
            <a:spLocks noGrp="1"/>
          </p:cNvSpPr>
          <p:nvPr>
            <p:ph type="title"/>
          </p:nvPr>
        </p:nvSpPr>
        <p:spPr>
          <a:xfrm>
            <a:off x="2268538" y="274638"/>
            <a:ext cx="6264275" cy="1209675"/>
          </a:xfrm>
          <a:solidFill>
            <a:srgbClr val="C4BD97"/>
          </a:solidFill>
        </p:spPr>
        <p:txBody>
          <a:bodyPr/>
          <a:lstStyle/>
          <a:p>
            <a:pPr eaLnBrk="1" hangingPunct="1"/>
            <a:r>
              <a:rPr lang="it-IT" sz="2900" b="1" smtClean="0"/>
              <a:t>UNA PRESA D’ATTO:</a:t>
            </a:r>
            <a:br>
              <a:rPr lang="it-IT" sz="2900" b="1" smtClean="0"/>
            </a:br>
            <a:r>
              <a:rPr lang="it-IT" sz="2900" b="1" smtClean="0"/>
              <a:t> </a:t>
            </a:r>
            <a:r>
              <a:rPr lang="it-IT" sz="2900" b="1" smtClean="0">
                <a:solidFill>
                  <a:srgbClr val="FF0000"/>
                </a:solidFill>
              </a:rPr>
              <a:t>L’ERA DELLA COMUNICAZIONE</a:t>
            </a:r>
            <a:br>
              <a:rPr lang="it-IT" sz="2900" b="1" smtClean="0">
                <a:solidFill>
                  <a:srgbClr val="FF0000"/>
                </a:solidFill>
              </a:rPr>
            </a:br>
            <a:r>
              <a:rPr lang="it-IT" sz="2900" b="1" smtClean="0">
                <a:solidFill>
                  <a:srgbClr val="FF0000"/>
                </a:solidFill>
              </a:rPr>
              <a:t> DIGITALE</a:t>
            </a:r>
            <a:endParaRPr lang="it-IT" sz="2900" b="1" i="1" smtClean="0">
              <a:solidFill>
                <a:srgbClr val="FF0000"/>
              </a:solidFill>
            </a:endParaRPr>
          </a:p>
        </p:txBody>
      </p:sp>
      <p:sp>
        <p:nvSpPr>
          <p:cNvPr id="3" name="Segnaposto contenuto 2"/>
          <p:cNvSpPr>
            <a:spLocks noGrp="1"/>
          </p:cNvSpPr>
          <p:nvPr>
            <p:ph idx="1"/>
          </p:nvPr>
        </p:nvSpPr>
        <p:spPr>
          <a:xfrm>
            <a:off x="879475" y="1600200"/>
            <a:ext cx="8229600" cy="4525963"/>
          </a:xfrm>
        </p:spPr>
        <p:txBody>
          <a:bodyPr rtlCol="0">
            <a:normAutofit fontScale="92500" lnSpcReduction="20000"/>
          </a:bodyPr>
          <a:lstStyle/>
          <a:p>
            <a:pPr marL="0" indent="0" algn="ctr" eaLnBrk="1" fontAlgn="auto" hangingPunct="1">
              <a:spcAft>
                <a:spcPts val="0"/>
              </a:spcAft>
              <a:buFont typeface="Arial" pitchFamily="34" charset="0"/>
              <a:buNone/>
              <a:defRPr/>
            </a:pPr>
            <a:r>
              <a:rPr lang="it-IT" sz="2800" b="1" u="sng" dirty="0" smtClean="0">
                <a:ea typeface="+mn-ea"/>
                <a:cs typeface="+mn-cs"/>
              </a:rPr>
              <a:t>IL DL. 179 del 18 ottobre 2012 (legge 221/202):</a:t>
            </a:r>
          </a:p>
          <a:p>
            <a:pPr marL="0" indent="0" algn="ctr" eaLnBrk="1" fontAlgn="auto" hangingPunct="1">
              <a:spcAft>
                <a:spcPts val="0"/>
              </a:spcAft>
              <a:buFont typeface="Arial" pitchFamily="34" charset="0"/>
              <a:buNone/>
              <a:defRPr/>
            </a:pPr>
            <a:r>
              <a:rPr lang="it-IT" sz="2800" b="1" u="sng" dirty="0" smtClean="0">
                <a:ea typeface="+mn-ea"/>
                <a:cs typeface="+mn-cs"/>
              </a:rPr>
              <a:t> CRESCITA DEL PAESE E RISORSE DIGITALI:</a:t>
            </a:r>
          </a:p>
          <a:p>
            <a:pPr marL="0" indent="0" algn="just" eaLnBrk="1" fontAlgn="auto" hangingPunct="1">
              <a:spcAft>
                <a:spcPts val="0"/>
              </a:spcAft>
              <a:buFont typeface="Arial" pitchFamily="34" charset="0"/>
              <a:buNone/>
              <a:defRPr/>
            </a:pPr>
            <a:endParaRPr lang="it-IT" sz="2800" b="1" u="sng" dirty="0">
              <a:ea typeface="+mn-ea"/>
              <a:cs typeface="+mn-cs"/>
            </a:endParaRPr>
          </a:p>
          <a:p>
            <a:pPr marL="514350" indent="-514350" algn="just" eaLnBrk="1" fontAlgn="auto" hangingPunct="1">
              <a:spcAft>
                <a:spcPts val="0"/>
              </a:spcAft>
              <a:buFont typeface="Arial" pitchFamily="34" charset="0"/>
              <a:buAutoNum type="alphaLcParenR"/>
              <a:defRPr/>
            </a:pPr>
            <a:r>
              <a:rPr lang="it-IT" sz="2800" b="1" u="sng" dirty="0" smtClean="0">
                <a:ea typeface="+mn-ea"/>
                <a:cs typeface="+mn-cs"/>
              </a:rPr>
              <a:t>Agenda e identità digitale</a:t>
            </a:r>
          </a:p>
          <a:p>
            <a:pPr marL="514350" indent="-514350" algn="just" eaLnBrk="1" fontAlgn="auto" hangingPunct="1">
              <a:spcAft>
                <a:spcPts val="0"/>
              </a:spcAft>
              <a:buFont typeface="Arial" pitchFamily="34" charset="0"/>
              <a:buAutoNum type="alphaLcParenR"/>
              <a:defRPr/>
            </a:pPr>
            <a:r>
              <a:rPr lang="it-IT" sz="2800" b="1" u="sng" dirty="0" smtClean="0">
                <a:ea typeface="+mn-ea"/>
                <a:cs typeface="+mn-cs"/>
              </a:rPr>
              <a:t>Amministrazione digitale</a:t>
            </a:r>
          </a:p>
          <a:p>
            <a:pPr marL="514350" indent="-514350" algn="just" eaLnBrk="1" fontAlgn="auto" hangingPunct="1">
              <a:spcAft>
                <a:spcPts val="0"/>
              </a:spcAft>
              <a:buFont typeface="Arial" pitchFamily="34" charset="0"/>
              <a:buAutoNum type="alphaLcParenR"/>
              <a:defRPr/>
            </a:pPr>
            <a:r>
              <a:rPr lang="it-IT" sz="2800" b="1" u="sng" dirty="0" smtClean="0">
                <a:ea typeface="+mn-ea"/>
                <a:cs typeface="+mn-cs"/>
              </a:rPr>
              <a:t>Istruzione e cultura digitale</a:t>
            </a:r>
          </a:p>
          <a:p>
            <a:pPr marL="514350" indent="-514350" algn="just" eaLnBrk="1" fontAlgn="auto" hangingPunct="1">
              <a:spcAft>
                <a:spcPts val="0"/>
              </a:spcAft>
              <a:buFont typeface="Arial" pitchFamily="34" charset="0"/>
              <a:buAutoNum type="alphaLcParenR"/>
              <a:defRPr/>
            </a:pPr>
            <a:r>
              <a:rPr lang="it-IT" sz="2800" b="1" u="sng" dirty="0" err="1" smtClean="0">
                <a:ea typeface="+mn-ea"/>
                <a:cs typeface="+mn-cs"/>
              </a:rPr>
              <a:t>Sanita’</a:t>
            </a:r>
            <a:r>
              <a:rPr lang="it-IT" sz="2800" b="1" u="sng" dirty="0" smtClean="0">
                <a:ea typeface="+mn-ea"/>
                <a:cs typeface="+mn-cs"/>
              </a:rPr>
              <a:t> digitale</a:t>
            </a:r>
          </a:p>
          <a:p>
            <a:pPr marL="514350" indent="-514350" algn="just" eaLnBrk="1" fontAlgn="auto" hangingPunct="1">
              <a:spcAft>
                <a:spcPts val="0"/>
              </a:spcAft>
              <a:buFont typeface="Arial" pitchFamily="34" charset="0"/>
              <a:buAutoNum type="alphaLcParenR"/>
              <a:defRPr/>
            </a:pPr>
            <a:r>
              <a:rPr lang="it-IT" sz="2800" b="1" u="sng" dirty="0" smtClean="0">
                <a:ea typeface="+mn-ea"/>
                <a:cs typeface="+mn-cs"/>
              </a:rPr>
              <a:t>Moneta elettronica</a:t>
            </a:r>
          </a:p>
          <a:p>
            <a:pPr marL="514350" indent="-514350" algn="just" eaLnBrk="1" fontAlgn="auto" hangingPunct="1">
              <a:spcAft>
                <a:spcPts val="0"/>
              </a:spcAft>
              <a:buFont typeface="Arial" pitchFamily="34" charset="0"/>
              <a:buAutoNum type="alphaLcParenR"/>
              <a:defRPr/>
            </a:pPr>
            <a:r>
              <a:rPr lang="it-IT" sz="2800" b="1" u="sng" dirty="0" smtClean="0">
                <a:ea typeface="+mn-ea"/>
                <a:cs typeface="+mn-cs"/>
              </a:rPr>
              <a:t>Giustizia digitale</a:t>
            </a:r>
          </a:p>
          <a:p>
            <a:pPr marL="514350" indent="-514350" algn="just" eaLnBrk="1" fontAlgn="auto" hangingPunct="1">
              <a:spcAft>
                <a:spcPts val="0"/>
              </a:spcAft>
              <a:buFont typeface="Arial" pitchFamily="34" charset="0"/>
              <a:buAutoNum type="alphaLcParenR"/>
              <a:defRPr/>
            </a:pPr>
            <a:r>
              <a:rPr lang="it-IT" sz="2800" b="1" u="sng" dirty="0" smtClean="0">
                <a:solidFill>
                  <a:srgbClr val="FF0000"/>
                </a:solidFill>
                <a:ea typeface="+mn-ea"/>
                <a:cs typeface="+mn-cs"/>
              </a:rPr>
              <a:t>ASSICURAZIONI, MUTUALITA’ E MERCATO FINANZIARIO </a:t>
            </a:r>
          </a:p>
          <a:p>
            <a:pPr marL="514350" indent="-514350" algn="ctr" eaLnBrk="1" fontAlgn="auto" hangingPunct="1">
              <a:spcAft>
                <a:spcPts val="0"/>
              </a:spcAft>
              <a:buFont typeface="Arial" pitchFamily="34" charset="0"/>
              <a:buAutoNum type="alphaLcParenR"/>
              <a:defRPr/>
            </a:pPr>
            <a:endParaRPr lang="it-IT" sz="2800" dirty="0" smtClean="0">
              <a:solidFill>
                <a:srgbClr val="FF0000"/>
              </a:solidFill>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olo 1"/>
          <p:cNvSpPr>
            <a:spLocks noGrp="1"/>
          </p:cNvSpPr>
          <p:nvPr>
            <p:ph type="title"/>
          </p:nvPr>
        </p:nvSpPr>
        <p:spPr/>
        <p:txBody>
          <a:bodyPr/>
          <a:lstStyle/>
          <a:p>
            <a:pPr eaLnBrk="1" hangingPunct="1"/>
            <a:r>
              <a:rPr lang="it-IT" sz="2900" b="1" smtClean="0"/>
              <a:t>L’ERA DELLA </a:t>
            </a:r>
            <a:br>
              <a:rPr lang="it-IT" sz="2900" b="1" smtClean="0"/>
            </a:br>
            <a:r>
              <a:rPr lang="it-IT" sz="2900" b="1" smtClean="0">
                <a:solidFill>
                  <a:srgbClr val="FF0000"/>
                </a:solidFill>
              </a:rPr>
              <a:t>ASSICURAZIONE</a:t>
            </a:r>
            <a:r>
              <a:rPr lang="it-IT" sz="2900" b="1" smtClean="0"/>
              <a:t> DIGITALE</a:t>
            </a:r>
            <a:endParaRPr lang="it-IT" sz="2900" b="1" i="1" smtClean="0"/>
          </a:p>
        </p:txBody>
      </p:sp>
      <p:sp>
        <p:nvSpPr>
          <p:cNvPr id="3" name="Segnaposto contenuto 2"/>
          <p:cNvSpPr>
            <a:spLocks noGrp="1"/>
          </p:cNvSpPr>
          <p:nvPr>
            <p:ph idx="1"/>
          </p:nvPr>
        </p:nvSpPr>
        <p:spPr/>
        <p:txBody>
          <a:bodyPr rtlCol="0">
            <a:normAutofit fontScale="77500" lnSpcReduction="20000"/>
          </a:bodyPr>
          <a:lstStyle/>
          <a:p>
            <a:pPr marL="0" indent="0" algn="ctr" eaLnBrk="1" fontAlgn="auto" hangingPunct="1">
              <a:spcAft>
                <a:spcPts val="0"/>
              </a:spcAft>
              <a:buFont typeface="Arial" pitchFamily="34" charset="0"/>
              <a:buNone/>
              <a:defRPr/>
            </a:pPr>
            <a:r>
              <a:rPr lang="it-IT" sz="2800" b="1" u="sng" dirty="0" smtClean="0">
                <a:ea typeface="+mn-ea"/>
                <a:cs typeface="+mn-cs"/>
              </a:rPr>
              <a:t>L’art. 22 LEGGE 221/ 2012 sembra chiudere un cerchio: </a:t>
            </a:r>
          </a:p>
          <a:p>
            <a:pPr marL="0" indent="0" algn="ctr" eaLnBrk="1" fontAlgn="auto" hangingPunct="1">
              <a:spcAft>
                <a:spcPts val="0"/>
              </a:spcAft>
              <a:buFont typeface="Arial" pitchFamily="34" charset="0"/>
              <a:buNone/>
              <a:defRPr/>
            </a:pPr>
            <a:endParaRPr lang="it-IT" sz="2800" dirty="0">
              <a:ea typeface="+mn-ea"/>
              <a:cs typeface="+mn-cs"/>
            </a:endParaRPr>
          </a:p>
          <a:p>
            <a:pPr marL="0" indent="0" algn="ctr" eaLnBrk="1" fontAlgn="auto" hangingPunct="1">
              <a:spcAft>
                <a:spcPts val="0"/>
              </a:spcAft>
              <a:buFont typeface="Arial" pitchFamily="34" charset="0"/>
              <a:buNone/>
              <a:defRPr/>
            </a:pPr>
            <a:r>
              <a:rPr lang="it-IT" sz="2800" dirty="0" smtClean="0">
                <a:ea typeface="+mn-ea"/>
                <a:cs typeface="+mn-cs"/>
              </a:rPr>
              <a:t>DALLA CIRCOLARE ISVAP/393 D del 2000 al Codice delle assicurazioni private ed all’introduzione delle </a:t>
            </a:r>
            <a:r>
              <a:rPr lang="it-IT" sz="2800" i="1" dirty="0" smtClean="0">
                <a:ea typeface="+mn-ea"/>
                <a:cs typeface="+mn-cs"/>
              </a:rPr>
              <a:t>necessarie verifiche </a:t>
            </a:r>
            <a:r>
              <a:rPr lang="it-IT" sz="2800" i="1" dirty="0" err="1" smtClean="0">
                <a:ea typeface="+mn-ea"/>
                <a:cs typeface="+mn-cs"/>
              </a:rPr>
              <a:t>preassuntive</a:t>
            </a:r>
            <a:r>
              <a:rPr lang="it-IT" sz="2800" i="1" dirty="0" smtClean="0">
                <a:ea typeface="+mn-ea"/>
                <a:cs typeface="+mn-cs"/>
              </a:rPr>
              <a:t> </a:t>
            </a:r>
            <a:r>
              <a:rPr lang="it-IT" sz="2800" dirty="0" smtClean="0">
                <a:ea typeface="+mn-ea"/>
                <a:cs typeface="+mn-cs"/>
              </a:rPr>
              <a:t>(da effettuarsi in tempo reale attraverso la consultazione incrociata delle banche dati disponibili – art. 132 comma 3).</a:t>
            </a:r>
          </a:p>
          <a:p>
            <a:pPr marL="0" indent="0" algn="ctr" eaLnBrk="1" fontAlgn="auto" hangingPunct="1">
              <a:spcAft>
                <a:spcPts val="0"/>
              </a:spcAft>
              <a:buFont typeface="Arial" pitchFamily="34" charset="0"/>
              <a:buNone/>
              <a:defRPr/>
            </a:pPr>
            <a:endParaRPr lang="it-IT" sz="2800" dirty="0" smtClean="0">
              <a:ea typeface="+mn-ea"/>
              <a:cs typeface="+mn-cs"/>
            </a:endParaRPr>
          </a:p>
          <a:p>
            <a:pPr marL="0" indent="0" algn="ctr" eaLnBrk="1" fontAlgn="auto" hangingPunct="1">
              <a:spcAft>
                <a:spcPts val="0"/>
              </a:spcAft>
              <a:buFont typeface="Arial" pitchFamily="34" charset="0"/>
              <a:buNone/>
              <a:defRPr/>
            </a:pPr>
            <a:r>
              <a:rPr lang="it-IT" sz="2800" dirty="0" smtClean="0">
                <a:ea typeface="+mn-ea"/>
                <a:cs typeface="+mn-cs"/>
              </a:rPr>
              <a:t>IL DECRETO LIBERALIZZAZIONI (27/2012) e la </a:t>
            </a:r>
            <a:r>
              <a:rPr lang="it-IT" sz="2800" b="1" dirty="0" smtClean="0">
                <a:ea typeface="+mn-ea"/>
                <a:cs typeface="+mn-cs"/>
              </a:rPr>
              <a:t>DEMATERIALIZZAZIONE NELLA RC AUTO.  LE SCATOLE NERE.</a:t>
            </a:r>
          </a:p>
          <a:p>
            <a:pPr marL="0" indent="0" algn="ctr" eaLnBrk="1" fontAlgn="auto" hangingPunct="1">
              <a:spcAft>
                <a:spcPts val="0"/>
              </a:spcAft>
              <a:buFont typeface="Arial" pitchFamily="34" charset="0"/>
              <a:buNone/>
              <a:defRPr/>
            </a:pPr>
            <a:endParaRPr lang="it-IT" sz="2800" dirty="0">
              <a:ea typeface="+mn-ea"/>
              <a:cs typeface="+mn-cs"/>
            </a:endParaRPr>
          </a:p>
          <a:p>
            <a:pPr marL="0" indent="0" algn="ctr" eaLnBrk="1" fontAlgn="auto" hangingPunct="1">
              <a:spcAft>
                <a:spcPts val="0"/>
              </a:spcAft>
              <a:buFont typeface="Arial" pitchFamily="34" charset="0"/>
              <a:buNone/>
              <a:defRPr/>
            </a:pPr>
            <a:r>
              <a:rPr lang="it-IT" sz="2800" dirty="0" smtClean="0">
                <a:ea typeface="+mn-ea"/>
                <a:cs typeface="+mn-cs"/>
              </a:rPr>
              <a:t>OGGI: dalla banca dati (banche dati) sinistri alla creazione di un generale sistema di </a:t>
            </a:r>
            <a:r>
              <a:rPr lang="it-IT" sz="2800" i="1" dirty="0" smtClean="0">
                <a:ea typeface="+mn-ea"/>
                <a:cs typeface="+mn-cs"/>
              </a:rPr>
              <a:t>home </a:t>
            </a:r>
            <a:r>
              <a:rPr lang="it-IT" sz="2800" i="1" dirty="0" err="1" smtClean="0">
                <a:ea typeface="+mn-ea"/>
                <a:cs typeface="+mn-cs"/>
              </a:rPr>
              <a:t>insurance</a:t>
            </a:r>
            <a:endParaRPr lang="it-IT" sz="2800" i="1" dirty="0" smtClean="0">
              <a:ea typeface="+mn-ea"/>
              <a:cs typeface="+mn-cs"/>
            </a:endParaRPr>
          </a:p>
          <a:p>
            <a:pPr marL="0" indent="0" algn="ctr" eaLnBrk="1" fontAlgn="auto" hangingPunct="1">
              <a:spcAft>
                <a:spcPts val="0"/>
              </a:spcAft>
              <a:buFont typeface="Arial" pitchFamily="34" charset="0"/>
              <a:buNone/>
              <a:defRPr/>
            </a:pPr>
            <a:endParaRPr lang="it-IT" sz="2800" i="1" dirty="0">
              <a:ea typeface="+mn-ea"/>
              <a:cs typeface="+mn-cs"/>
            </a:endParaRPr>
          </a:p>
          <a:p>
            <a:pPr marL="0" indent="0" algn="ctr" eaLnBrk="1" fontAlgn="auto" hangingPunct="1">
              <a:spcAft>
                <a:spcPts val="0"/>
              </a:spcAft>
              <a:buFont typeface="Arial" pitchFamily="34" charset="0"/>
              <a:buNone/>
              <a:defRPr/>
            </a:pPr>
            <a:r>
              <a:rPr lang="it-IT" sz="2800" dirty="0" smtClean="0">
                <a:ea typeface="+mn-ea"/>
                <a:cs typeface="+mn-cs"/>
              </a:rPr>
              <a:t>SUPERAMENTO DELLE ANTICHE RESISTENZE/DIFFIDENZE</a:t>
            </a:r>
          </a:p>
          <a:p>
            <a:pPr marL="0" indent="0" algn="ctr" eaLnBrk="1" fontAlgn="auto" hangingPunct="1">
              <a:spcAft>
                <a:spcPts val="0"/>
              </a:spcAft>
              <a:buFont typeface="Arial" pitchFamily="34" charset="0"/>
              <a:buNone/>
              <a:defRPr/>
            </a:pPr>
            <a:endParaRPr lang="it-IT" sz="2800" dirty="0">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b="1" dirty="0" smtClean="0">
                <a:solidFill>
                  <a:srgbClr val="FF0000"/>
                </a:solidFill>
                <a:ea typeface="+mj-ea"/>
                <a:cs typeface="+mj-cs"/>
              </a:rPr>
              <a:t>L’articolo </a:t>
            </a:r>
            <a:r>
              <a:rPr lang="it-IT" sz="3200" b="1" dirty="0">
                <a:solidFill>
                  <a:srgbClr val="FF0000"/>
                </a:solidFill>
                <a:ea typeface="+mj-ea"/>
                <a:cs typeface="+mj-cs"/>
              </a:rPr>
              <a:t>22 del “decreto sviluppo bis</a:t>
            </a:r>
            <a:r>
              <a:rPr lang="it-IT" sz="3200" b="1" dirty="0" smtClean="0">
                <a:solidFill>
                  <a:srgbClr val="FF0000"/>
                </a:solidFill>
                <a:ea typeface="+mj-ea"/>
                <a:cs typeface="+mj-cs"/>
              </a:rPr>
              <a:t>”:</a:t>
            </a:r>
            <a:br>
              <a:rPr lang="it-IT" sz="3200" b="1" dirty="0" smtClean="0">
                <a:solidFill>
                  <a:srgbClr val="FF0000"/>
                </a:solidFill>
                <a:ea typeface="+mj-ea"/>
                <a:cs typeface="+mj-cs"/>
              </a:rPr>
            </a:br>
            <a:r>
              <a:rPr lang="it-IT" sz="3200" b="1" dirty="0" smtClean="0">
                <a:solidFill>
                  <a:srgbClr val="FF0000"/>
                </a:solidFill>
                <a:ea typeface="+mj-ea"/>
                <a:cs typeface="+mj-cs"/>
              </a:rPr>
              <a:t>UNA NORMA/MANIFESTO</a:t>
            </a:r>
            <a:br>
              <a:rPr lang="it-IT" sz="3200" b="1" dirty="0" smtClean="0">
                <a:solidFill>
                  <a:srgbClr val="FF0000"/>
                </a:solidFill>
                <a:ea typeface="+mj-ea"/>
                <a:cs typeface="+mj-cs"/>
              </a:rPr>
            </a:br>
            <a:endParaRPr lang="it-IT" sz="3200" b="1" dirty="0">
              <a:solidFill>
                <a:srgbClr val="FF0000"/>
              </a:solidFill>
              <a:ea typeface="+mj-ea"/>
              <a:cs typeface="+mj-cs"/>
            </a:endParaRPr>
          </a:p>
        </p:txBody>
      </p:sp>
      <p:sp>
        <p:nvSpPr>
          <p:cNvPr id="3" name="Segnaposto contenuto 2"/>
          <p:cNvSpPr>
            <a:spLocks noGrp="1"/>
          </p:cNvSpPr>
          <p:nvPr>
            <p:ph idx="1"/>
          </p:nvPr>
        </p:nvSpPr>
        <p:spPr>
          <a:xfrm>
            <a:off x="467544" y="1628800"/>
            <a:ext cx="8229600" cy="4525963"/>
          </a:xfrm>
          <a:ln>
            <a:solidFill>
              <a:srgbClr val="FF0000"/>
            </a:solidFill>
          </a:ln>
        </p:spPr>
        <p:txBody>
          <a:bodyPr rtlCol="0">
            <a:normAutofit lnSpcReduction="10000"/>
          </a:bodyPr>
          <a:lstStyle/>
          <a:p>
            <a:pPr marL="0" indent="0" algn="ctr" eaLnBrk="1" fontAlgn="auto" hangingPunct="1">
              <a:spcAft>
                <a:spcPts val="0"/>
              </a:spcAft>
              <a:buFont typeface="Arial" pitchFamily="34" charset="0"/>
              <a:buNone/>
              <a:defRPr/>
            </a:pPr>
            <a:r>
              <a:rPr lang="it-IT" sz="2400" b="1" dirty="0" smtClean="0">
                <a:ea typeface="+mn-ea"/>
                <a:cs typeface="+mn-cs"/>
              </a:rPr>
              <a:t>Semplificazione degli adempimenti (comma 15 bis)</a:t>
            </a:r>
          </a:p>
          <a:p>
            <a:pPr algn="just" eaLnBrk="1" fontAlgn="auto" hangingPunct="1">
              <a:spcAft>
                <a:spcPts val="0"/>
              </a:spcAft>
              <a:buFont typeface="Arial" pitchFamily="34" charset="0"/>
              <a:buChar char="•"/>
              <a:defRPr/>
            </a:pPr>
            <a:r>
              <a:rPr lang="it-IT" sz="2400" dirty="0" smtClean="0">
                <a:ea typeface="+mn-ea"/>
                <a:cs typeface="+mn-cs"/>
              </a:rPr>
              <a:t>Limitatamente al ramo danni, è prevista la definizione, da parte di </a:t>
            </a:r>
            <a:r>
              <a:rPr lang="it-IT" sz="2400" dirty="0" err="1" smtClean="0">
                <a:ea typeface="+mn-ea"/>
                <a:cs typeface="+mn-cs"/>
              </a:rPr>
              <a:t>Ivass</a:t>
            </a:r>
            <a:r>
              <a:rPr lang="it-IT" sz="2400" dirty="0" smtClean="0">
                <a:ea typeface="+mn-ea"/>
                <a:cs typeface="+mn-cs"/>
              </a:rPr>
              <a:t>, di misure di </a:t>
            </a:r>
            <a:r>
              <a:rPr lang="it-IT" sz="2400" b="1" u="sng" dirty="0" smtClean="0">
                <a:ea typeface="+mn-ea"/>
                <a:cs typeface="+mn-cs"/>
              </a:rPr>
              <a:t>semplificazione</a:t>
            </a:r>
            <a:r>
              <a:rPr lang="it-IT" sz="2400" dirty="0" smtClean="0">
                <a:ea typeface="+mn-ea"/>
                <a:cs typeface="+mn-cs"/>
              </a:rPr>
              <a:t> “delle procedure e degli adempimenti burocratici”, che dovranno portare alla </a:t>
            </a:r>
            <a:r>
              <a:rPr lang="it-IT" sz="2400" b="1" dirty="0" smtClean="0">
                <a:solidFill>
                  <a:srgbClr val="FF0000"/>
                </a:solidFill>
                <a:ea typeface="+mn-ea"/>
                <a:cs typeface="+mn-cs"/>
              </a:rPr>
              <a:t>riduzione degli “adempimenti cartacei </a:t>
            </a:r>
            <a:r>
              <a:rPr lang="it-IT" sz="2400" dirty="0" smtClean="0">
                <a:ea typeface="+mn-ea"/>
                <a:cs typeface="+mn-cs"/>
              </a:rPr>
              <a:t>e della modulistica nei rapporti contrattuali” fra imprese, intermediari e clienti</a:t>
            </a:r>
          </a:p>
          <a:p>
            <a:pPr algn="just" eaLnBrk="1" fontAlgn="auto" hangingPunct="1">
              <a:spcAft>
                <a:spcPts val="0"/>
              </a:spcAft>
              <a:buFont typeface="Arial" pitchFamily="34" charset="0"/>
              <a:buChar char="•"/>
              <a:defRPr/>
            </a:pPr>
            <a:r>
              <a:rPr lang="it-IT" sz="2400" dirty="0" smtClean="0">
                <a:ea typeface="+mn-ea"/>
                <a:cs typeface="+mn-cs"/>
              </a:rPr>
              <a:t>Dovranno essere favorite le </a:t>
            </a:r>
            <a:r>
              <a:rPr lang="it-IT" sz="2400" i="1" dirty="0" smtClean="0">
                <a:ea typeface="+mn-ea"/>
                <a:cs typeface="+mn-cs"/>
              </a:rPr>
              <a:t>“relazioni digitali” </a:t>
            </a:r>
            <a:r>
              <a:rPr lang="it-IT" sz="2400" dirty="0" smtClean="0">
                <a:ea typeface="+mn-ea"/>
                <a:cs typeface="+mn-cs"/>
              </a:rPr>
              <a:t>(PEC, </a:t>
            </a:r>
            <a:r>
              <a:rPr lang="it-IT" sz="2400" dirty="0" smtClean="0">
                <a:solidFill>
                  <a:srgbClr val="FF0000"/>
                </a:solidFill>
                <a:ea typeface="+mn-ea"/>
                <a:cs typeface="+mn-cs"/>
              </a:rPr>
              <a:t>firma digitale, pagamenti elettronici ed online</a:t>
            </a:r>
            <a:r>
              <a:rPr lang="it-IT" sz="2400" dirty="0" smtClean="0">
                <a:ea typeface="+mn-ea"/>
                <a:cs typeface="+mn-cs"/>
              </a:rPr>
              <a:t>).</a:t>
            </a:r>
          </a:p>
          <a:p>
            <a:pPr algn="just" eaLnBrk="1" fontAlgn="auto" hangingPunct="1">
              <a:spcAft>
                <a:spcPts val="0"/>
              </a:spcAft>
              <a:buFont typeface="Arial" pitchFamily="34" charset="0"/>
              <a:buChar char="•"/>
              <a:defRPr/>
            </a:pPr>
            <a:endParaRPr lang="it-IT" sz="2400" dirty="0">
              <a:ea typeface="+mn-ea"/>
              <a:cs typeface="+mn-cs"/>
            </a:endParaRPr>
          </a:p>
          <a:p>
            <a:pPr algn="just" eaLnBrk="1" fontAlgn="auto" hangingPunct="1">
              <a:spcAft>
                <a:spcPts val="0"/>
              </a:spcAft>
              <a:buFont typeface="Arial" pitchFamily="34" charset="0"/>
              <a:buChar char="•"/>
              <a:defRPr/>
            </a:pPr>
            <a:r>
              <a:rPr lang="it-IT" sz="2400" b="1" u="sng" dirty="0" smtClean="0">
                <a:ea typeface="+mn-ea"/>
                <a:cs typeface="+mn-cs"/>
              </a:rPr>
              <a:t>OGGI FIRMA AVANZATA: TABLET ED APP. </a:t>
            </a:r>
            <a:r>
              <a:rPr lang="it-IT" sz="2400" dirty="0" smtClean="0">
                <a:latin typeface="Cambria" pitchFamily="18" charset="0"/>
              </a:rPr>
              <a:t>Art</a:t>
            </a:r>
            <a:r>
              <a:rPr lang="it-IT" sz="2400" dirty="0">
                <a:latin typeface="Cambria" pitchFamily="18" charset="0"/>
              </a:rPr>
              <a:t>. 56 comma 2 del DPCM 22  febbraio 2013 </a:t>
            </a:r>
            <a:r>
              <a:rPr lang="it-IT" sz="2400" dirty="0" smtClean="0">
                <a:latin typeface="Cambria" pitchFamily="18" charset="0"/>
              </a:rPr>
              <a:t>– </a:t>
            </a:r>
            <a:r>
              <a:rPr lang="it-IT" sz="2400" dirty="0">
                <a:latin typeface="Cambria" pitchFamily="18" charset="0"/>
              </a:rPr>
              <a:t>pubblicato il 21 maggio 2013</a:t>
            </a:r>
          </a:p>
          <a:p>
            <a:pPr algn="just" eaLnBrk="1" fontAlgn="auto" hangingPunct="1">
              <a:spcAft>
                <a:spcPts val="0"/>
              </a:spcAft>
              <a:buFont typeface="Arial" pitchFamily="34" charset="0"/>
              <a:buChar char="•"/>
              <a:defRPr/>
            </a:pPr>
            <a:endParaRPr lang="it-IT" sz="2400" dirty="0" smtClean="0">
              <a:ea typeface="+mn-ea"/>
              <a:cs typeface="+mn-cs"/>
            </a:endParaRPr>
          </a:p>
          <a:p>
            <a:pPr algn="just" eaLnBrk="1" fontAlgn="auto" hangingPunct="1">
              <a:spcAft>
                <a:spcPts val="0"/>
              </a:spcAft>
              <a:buFont typeface="Arial" pitchFamily="34" charset="0"/>
              <a:buChar char="•"/>
              <a:defRPr/>
            </a:pP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
        <p:nvSpPr>
          <p:cNvPr id="4" name="Anello 3"/>
          <p:cNvSpPr/>
          <p:nvPr/>
        </p:nvSpPr>
        <p:spPr>
          <a:xfrm>
            <a:off x="4207457" y="2276872"/>
            <a:ext cx="2169247" cy="648072"/>
          </a:xfrm>
          <a:prstGeom prst="donut">
            <a:avLst>
              <a:gd name="adj" fmla="val 7906"/>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4"/>
          <p:cNvSpPr>
            <a:spLocks noChangeArrowheads="1"/>
          </p:cNvSpPr>
          <p:nvPr/>
        </p:nvSpPr>
        <p:spPr bwMode="auto">
          <a:xfrm>
            <a:off x="1644650" y="330200"/>
            <a:ext cx="7391400" cy="3603625"/>
          </a:xfrm>
          <a:prstGeom prst="rect">
            <a:avLst/>
          </a:prstGeom>
          <a:noFill/>
          <a:ln>
            <a:noFill/>
          </a:ln>
          <a:extLst/>
        </p:spPr>
        <p:txBody>
          <a:bodyPr/>
          <a:lstStyle/>
          <a:p>
            <a:pPr>
              <a:defRPr/>
            </a:pPr>
            <a:r>
              <a:rPr lang="it-IT" sz="2000" b="1" u="sng" dirty="0">
                <a:solidFill>
                  <a:srgbClr val="FF0000"/>
                </a:solidFill>
                <a:latin typeface="Cambria" charset="0"/>
              </a:rPr>
              <a:t> L’ </a:t>
            </a:r>
            <a:r>
              <a:rPr lang="it-IT" sz="2000" b="1" u="sng" dirty="0">
                <a:solidFill>
                  <a:srgbClr val="FF0000"/>
                </a:solidFill>
              </a:rPr>
              <a:t>art. 22 del </a:t>
            </a:r>
            <a:r>
              <a:rPr lang="it-IT" sz="2000" b="1" u="sng" dirty="0" err="1">
                <a:solidFill>
                  <a:srgbClr val="FF0000"/>
                </a:solidFill>
              </a:rPr>
              <a:t>d.l.</a:t>
            </a:r>
            <a:r>
              <a:rPr lang="it-IT" sz="2000" b="1" u="sng" dirty="0">
                <a:solidFill>
                  <a:srgbClr val="FF0000"/>
                </a:solidFill>
              </a:rPr>
              <a:t> 179/2012 </a:t>
            </a:r>
            <a:r>
              <a:rPr lang="it-IT" sz="2000" b="1" i="1" u="sng" dirty="0">
                <a:solidFill>
                  <a:srgbClr val="FF0000"/>
                </a:solidFill>
              </a:rPr>
              <a:t> </a:t>
            </a:r>
            <a:r>
              <a:rPr lang="it-IT" sz="2000" b="1" u="sng" dirty="0">
                <a:solidFill>
                  <a:srgbClr val="FF0000"/>
                </a:solidFill>
              </a:rPr>
              <a:t>presenta una struttura dispositiva complessa: </a:t>
            </a:r>
          </a:p>
          <a:p>
            <a:pPr>
              <a:defRPr/>
            </a:pPr>
            <a:r>
              <a:rPr lang="it-IT" sz="2000" dirty="0"/>
              <a:t>- i commi da 1 a 7 intervengono sulla disciplina della sola assicurazione della </a:t>
            </a:r>
            <a:r>
              <a:rPr lang="it-IT" sz="2000" dirty="0" err="1"/>
              <a:t>r.c.</a:t>
            </a:r>
            <a:r>
              <a:rPr lang="it-IT" sz="2000" dirty="0"/>
              <a:t> auto;</a:t>
            </a:r>
          </a:p>
          <a:p>
            <a:pPr>
              <a:defRPr/>
            </a:pPr>
            <a:r>
              <a:rPr lang="it-IT" sz="2000" dirty="0"/>
              <a:t>- il comma 8 è volto a rafforzare l’informatizzazione del rapporto tra imprese e clienti (</a:t>
            </a:r>
            <a:r>
              <a:rPr lang="it-IT" sz="2000" i="1" dirty="0"/>
              <a:t>home </a:t>
            </a:r>
            <a:r>
              <a:rPr lang="it-IT" sz="2000" i="1" dirty="0" err="1"/>
              <a:t>insurance</a:t>
            </a:r>
            <a:r>
              <a:rPr lang="it-IT" sz="2000" dirty="0"/>
              <a:t>)</a:t>
            </a:r>
          </a:p>
          <a:p>
            <a:pPr>
              <a:defRPr/>
            </a:pPr>
            <a:r>
              <a:rPr lang="it-IT" sz="2000" dirty="0"/>
              <a:t>- i commi da 9 a 13 riguardano la distribuzione dei prodotti assicurativi, incidendo sia sul tema della formazione professionale degli intermediari, sia sulle modalità di cooperazione tra gli stessi, superando definitivamente il precedente divieto di collaborazione tra agenti, </a:t>
            </a:r>
            <a:r>
              <a:rPr lang="it-IT" sz="2000" i="1" dirty="0"/>
              <a:t>brokers</a:t>
            </a:r>
            <a:r>
              <a:rPr lang="it-IT" sz="2000" dirty="0"/>
              <a:t> e banche/assicurazioni; </a:t>
            </a:r>
          </a:p>
          <a:p>
            <a:pPr>
              <a:defRPr/>
            </a:pPr>
            <a:r>
              <a:rPr lang="it-IT" sz="2000" dirty="0"/>
              <a:t>- il comma 14 modifica il regime prescrizionale applicabile alle polizze vita;</a:t>
            </a:r>
          </a:p>
          <a:p>
            <a:pPr>
              <a:defRPr/>
            </a:pPr>
            <a:r>
              <a:rPr lang="it-IT" sz="2000" dirty="0"/>
              <a:t>- il comma 15 </a:t>
            </a:r>
            <a:r>
              <a:rPr lang="it-IT" sz="2000" i="1" dirty="0"/>
              <a:t>bis</a:t>
            </a:r>
            <a:r>
              <a:rPr lang="it-IT" sz="2000" dirty="0"/>
              <a:t> favorisce lo sviluppo delle “relazioni digitali”, in un ottica di </a:t>
            </a:r>
            <a:r>
              <a:rPr lang="it-IT" sz="2000" i="1" dirty="0"/>
              <a:t>semplificazione degli adempimenti “burocratici”</a:t>
            </a:r>
            <a:r>
              <a:rPr lang="it-IT" sz="2000" dirty="0"/>
              <a:t> nei rapporti tra imprese, intermediari e clienti;</a:t>
            </a:r>
          </a:p>
          <a:p>
            <a:pPr>
              <a:defRPr/>
            </a:pPr>
            <a:r>
              <a:rPr lang="it-IT" sz="2000" dirty="0"/>
              <a:t>- i commi da 15 </a:t>
            </a:r>
            <a:r>
              <a:rPr lang="it-IT" sz="2000" i="1" dirty="0"/>
              <a:t>quater</a:t>
            </a:r>
            <a:r>
              <a:rPr lang="it-IT" sz="2000" dirty="0"/>
              <a:t> a 15 </a:t>
            </a:r>
            <a:r>
              <a:rPr lang="it-IT" sz="2000" i="1" dirty="0" err="1"/>
              <a:t>sexies</a:t>
            </a:r>
            <a:r>
              <a:rPr lang="it-IT" sz="2000" dirty="0"/>
              <a:t> intervengono sulla disciplina dei contratti di assicurazione connessi a mutui o finanziamenti.</a:t>
            </a:r>
          </a:p>
          <a:p>
            <a:pPr marL="342900" indent="-342900" algn="ctr" eaLnBrk="0" hangingPunct="0">
              <a:lnSpc>
                <a:spcPct val="90000"/>
              </a:lnSpc>
              <a:spcBef>
                <a:spcPct val="20000"/>
              </a:spcBef>
              <a:buFont typeface="Arial" charset="0"/>
              <a:buNone/>
              <a:defRPr/>
            </a:pPr>
            <a:endParaRPr lang="it-IT" sz="2000" dirty="0">
              <a:latin typeface="Cambria" charset="0"/>
            </a:endParaRPr>
          </a:p>
          <a:p>
            <a:pPr marL="342900" indent="-342900" algn="ctr" eaLnBrk="0" hangingPunct="0">
              <a:lnSpc>
                <a:spcPct val="90000"/>
              </a:lnSpc>
              <a:spcBef>
                <a:spcPct val="20000"/>
              </a:spcBef>
              <a:buFont typeface="Arial" charset="0"/>
              <a:buNone/>
              <a:defRPr/>
            </a:pPr>
            <a:endParaRPr lang="it-IT" sz="2000" dirty="0">
              <a:latin typeface="Cambria" charset="0"/>
            </a:endParaRP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L’articolo </a:t>
            </a:r>
            <a:r>
              <a:rPr lang="it-IT" sz="3200" dirty="0">
                <a:ea typeface="+mj-ea"/>
                <a:cs typeface="+mj-cs"/>
              </a:rPr>
              <a:t>22 del “decreto sviluppo bis”</a:t>
            </a:r>
            <a:br>
              <a:rPr lang="it-IT" sz="3200" dirty="0">
                <a:ea typeface="+mj-ea"/>
                <a:cs typeface="+mj-cs"/>
              </a:rPr>
            </a:br>
            <a:endParaRPr lang="it-IT" sz="3200" dirty="0">
              <a:ea typeface="+mj-ea"/>
              <a:cs typeface="+mj-cs"/>
            </a:endParaRPr>
          </a:p>
        </p:txBody>
      </p:sp>
      <p:sp>
        <p:nvSpPr>
          <p:cNvPr id="3" name="Segnaposto contenuto 2"/>
          <p:cNvSpPr>
            <a:spLocks noGrp="1"/>
          </p:cNvSpPr>
          <p:nvPr>
            <p:ph idx="1"/>
          </p:nvPr>
        </p:nvSpPr>
        <p:spPr>
          <a:xfrm>
            <a:off x="457200" y="1268413"/>
            <a:ext cx="8229600" cy="4857750"/>
          </a:xfrm>
        </p:spPr>
        <p:txBody>
          <a:bodyPr rtlCol="0">
            <a:normAutofit fontScale="85000" lnSpcReduction="20000"/>
          </a:bodyPr>
          <a:lstStyle/>
          <a:p>
            <a:pPr marL="0" indent="0" algn="ctr" eaLnBrk="1" fontAlgn="auto" hangingPunct="1">
              <a:spcAft>
                <a:spcPts val="0"/>
              </a:spcAft>
              <a:buFont typeface="Arial" pitchFamily="34" charset="0"/>
              <a:buNone/>
              <a:defRPr/>
            </a:pPr>
            <a:r>
              <a:rPr lang="it-IT" sz="2400" b="1" dirty="0" smtClean="0">
                <a:ea typeface="+mn-ea"/>
                <a:cs typeface="+mn-cs"/>
              </a:rPr>
              <a:t>Home </a:t>
            </a:r>
            <a:r>
              <a:rPr lang="it-IT" sz="2400" b="1" dirty="0" err="1" smtClean="0">
                <a:ea typeface="+mn-ea"/>
                <a:cs typeface="+mn-cs"/>
              </a:rPr>
              <a:t>insurance</a:t>
            </a:r>
            <a:r>
              <a:rPr lang="it-IT" sz="2400" b="1" dirty="0" smtClean="0">
                <a:ea typeface="+mn-ea"/>
                <a:cs typeface="+mn-cs"/>
              </a:rPr>
              <a:t> (comma 8)</a:t>
            </a:r>
          </a:p>
          <a:p>
            <a:pPr marL="0" indent="0" algn="ctr" eaLnBrk="1" fontAlgn="auto" hangingPunct="1">
              <a:spcAft>
                <a:spcPts val="0"/>
              </a:spcAft>
              <a:buFont typeface="Arial" pitchFamily="34" charset="0"/>
              <a:buNone/>
              <a:defRPr/>
            </a:pPr>
            <a:endParaRPr lang="it-IT" sz="2400" b="1" dirty="0" smtClean="0">
              <a:ea typeface="+mn-ea"/>
              <a:cs typeface="+mn-cs"/>
            </a:endParaRPr>
          </a:p>
          <a:p>
            <a:pPr algn="just" eaLnBrk="1" fontAlgn="auto" hangingPunct="1">
              <a:spcAft>
                <a:spcPts val="0"/>
              </a:spcAft>
              <a:buFont typeface="Arial"/>
              <a:buChar char="•"/>
              <a:defRPr/>
            </a:pPr>
            <a:r>
              <a:rPr lang="it-IT" sz="2400" dirty="0" smtClean="0">
                <a:ea typeface="+mn-ea"/>
                <a:cs typeface="+mn-cs"/>
              </a:rPr>
              <a:t>SCHEMA DI PROVVEDIMENTO (MODIFICA al REGOLAMENTO 35) n. 2/2013. </a:t>
            </a:r>
          </a:p>
          <a:p>
            <a:pPr algn="just" eaLnBrk="1" fontAlgn="auto" hangingPunct="1">
              <a:spcAft>
                <a:spcPts val="0"/>
              </a:spcAft>
              <a:buFont typeface="Arial"/>
              <a:buChar char="•"/>
              <a:defRPr/>
            </a:pPr>
            <a:endParaRPr lang="it-IT" sz="2400" dirty="0">
              <a:ea typeface="+mn-ea"/>
              <a:cs typeface="+mn-cs"/>
            </a:endParaRPr>
          </a:p>
          <a:p>
            <a:pPr algn="just" eaLnBrk="1" fontAlgn="auto" hangingPunct="1">
              <a:spcAft>
                <a:spcPts val="0"/>
              </a:spcAft>
              <a:buFont typeface="Arial"/>
              <a:buChar char="•"/>
              <a:defRPr/>
            </a:pPr>
            <a:r>
              <a:rPr lang="it-IT" sz="2400" dirty="0" smtClean="0">
                <a:ea typeface="+mn-ea"/>
                <a:cs typeface="+mn-cs"/>
              </a:rPr>
              <a:t>Introduzione degli artt. 38 </a:t>
            </a:r>
            <a:r>
              <a:rPr lang="it-IT" sz="2400" i="1" dirty="0" smtClean="0">
                <a:ea typeface="+mn-ea"/>
                <a:cs typeface="+mn-cs"/>
              </a:rPr>
              <a:t>bis, ter e quater.</a:t>
            </a:r>
          </a:p>
          <a:p>
            <a:pPr marL="0" indent="0" algn="just" eaLnBrk="1" fontAlgn="auto" hangingPunct="1">
              <a:spcAft>
                <a:spcPts val="0"/>
              </a:spcAft>
              <a:buFont typeface="Arial" pitchFamily="-123" charset="0"/>
              <a:buNone/>
              <a:defRPr/>
            </a:pPr>
            <a:endParaRPr lang="it-IT" sz="2400" i="1" dirty="0">
              <a:ea typeface="+mn-ea"/>
              <a:cs typeface="+mn-cs"/>
            </a:endParaRPr>
          </a:p>
          <a:p>
            <a:pPr marL="0" indent="0" algn="just" eaLnBrk="1" fontAlgn="auto" hangingPunct="1">
              <a:spcAft>
                <a:spcPts val="0"/>
              </a:spcAft>
              <a:buFont typeface="Arial" pitchFamily="-123" charset="0"/>
              <a:buNone/>
              <a:defRPr/>
            </a:pPr>
            <a:r>
              <a:rPr lang="it-IT" sz="2400" dirty="0" smtClean="0">
                <a:ea typeface="+mn-ea"/>
                <a:cs typeface="+mn-cs"/>
              </a:rPr>
              <a:t>NON RIGUARDA LA (SOLA) VENDITA A DISTANZA.</a:t>
            </a:r>
          </a:p>
          <a:p>
            <a:pPr marL="0" indent="0" algn="just" eaLnBrk="1" fontAlgn="auto" hangingPunct="1">
              <a:spcAft>
                <a:spcPts val="0"/>
              </a:spcAft>
              <a:buFont typeface="Arial" pitchFamily="-123" charset="0"/>
              <a:buNone/>
              <a:defRPr/>
            </a:pPr>
            <a:r>
              <a:rPr lang="it-IT" sz="2400" dirty="0" smtClean="0">
                <a:ea typeface="+mn-ea"/>
                <a:cs typeface="+mn-cs"/>
              </a:rPr>
              <a:t> Obbligo per le imprese (rami danni e vita) di introdurre, nei propri siti internet, aree riservate a ciascun cliente, con accesso controllato, in cui sia possibile consultare le coperture in essere, </a:t>
            </a:r>
            <a:r>
              <a:rPr lang="it-IT" sz="2400" b="1" dirty="0" smtClean="0">
                <a:ea typeface="+mn-ea"/>
                <a:cs typeface="+mn-cs"/>
              </a:rPr>
              <a:t>le condizioni contrattuali sottoscritte, lo stato dei pagamenti e le relative scadenze</a:t>
            </a:r>
          </a:p>
          <a:p>
            <a:pPr marL="0" indent="0" algn="just" eaLnBrk="1" fontAlgn="auto" hangingPunct="1">
              <a:spcAft>
                <a:spcPts val="0"/>
              </a:spcAft>
              <a:buNone/>
              <a:defRPr/>
            </a:pPr>
            <a:endParaRPr lang="it-IT" sz="2400" dirty="0" smtClean="0">
              <a:ea typeface="+mn-ea"/>
              <a:cs typeface="+mn-cs"/>
            </a:endParaRPr>
          </a:p>
          <a:p>
            <a:pPr marL="0" indent="0" algn="just" eaLnBrk="1" fontAlgn="auto" hangingPunct="1">
              <a:spcAft>
                <a:spcPts val="0"/>
              </a:spcAft>
              <a:buNone/>
              <a:defRPr/>
            </a:pPr>
            <a:r>
              <a:rPr lang="it-IT" sz="2400" dirty="0" smtClean="0">
                <a:ea typeface="+mn-ea"/>
                <a:cs typeface="+mn-cs"/>
              </a:rPr>
              <a:t>Eliminata, in sede di conversione, la proposizione </a:t>
            </a:r>
            <a:r>
              <a:rPr lang="it-IT" sz="2400" b="1" i="1" dirty="0" smtClean="0">
                <a:ea typeface="+mn-ea"/>
                <a:cs typeface="+mn-cs"/>
              </a:rPr>
              <a:t>“nonché effettuare rinnovi e pagamenti”</a:t>
            </a:r>
            <a:r>
              <a:rPr lang="it-IT" sz="2400" i="1" dirty="0" smtClean="0">
                <a:ea typeface="+mn-ea"/>
                <a:cs typeface="+mn-cs"/>
              </a:rPr>
              <a:t> – </a:t>
            </a:r>
            <a:r>
              <a:rPr lang="it-IT" sz="2400" dirty="0" smtClean="0">
                <a:ea typeface="+mn-ea"/>
                <a:cs typeface="+mn-cs"/>
              </a:rPr>
              <a:t>Indice di quanto sia avvertito </a:t>
            </a:r>
            <a:r>
              <a:rPr lang="it-IT" sz="2400" b="1" dirty="0" smtClean="0">
                <a:solidFill>
                  <a:srgbClr val="FF0000"/>
                </a:solidFill>
                <a:ea typeface="+mn-ea"/>
                <a:cs typeface="+mn-cs"/>
              </a:rPr>
              <a:t>il timore della DISINTERMEDIAZIONE.</a:t>
            </a:r>
            <a:endParaRPr lang="it-IT" b="1" i="1" dirty="0" smtClean="0">
              <a:solidFill>
                <a:srgbClr val="FF0000"/>
              </a:solidFill>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1257622" y="44624"/>
            <a:ext cx="7562850" cy="6370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it-IT" b="1" dirty="0"/>
              <a:t>Art. 22</a:t>
            </a:r>
          </a:p>
          <a:p>
            <a:pPr algn="ctr"/>
            <a:r>
              <a:rPr lang="it-IT" sz="2000" b="1" i="1" dirty="0" smtClean="0"/>
              <a:t>Misure </a:t>
            </a:r>
            <a:r>
              <a:rPr lang="it-IT" sz="2000" b="1" i="1" dirty="0"/>
              <a:t>a favore della concorrenza e della tutela del consumatore nel mercato assicurativo </a:t>
            </a:r>
          </a:p>
          <a:p>
            <a:pPr algn="just"/>
            <a:r>
              <a:rPr lang="it-IT" sz="2000" dirty="0"/>
              <a:t>8. Al fine di favorire una </a:t>
            </a:r>
            <a:r>
              <a:rPr lang="it-IT" sz="2000" dirty="0" smtClean="0"/>
              <a:t>più </a:t>
            </a:r>
            <a:r>
              <a:rPr lang="it-IT" sz="2000" dirty="0"/>
              <a:t>efficace gestione dei rapporti contrattuali assicurativi anche in via telematica, entro 90 giorni dalla data di entrata in vigore del presente decreto, l'IVASS, sentite l'Associazione nazionale tra le imprese assicuratrici-ANIA e le principali associazioni rappresentative degli intermediari assicurativi, stabilisce con apposito regolamento le </a:t>
            </a:r>
            <a:r>
              <a:rPr lang="it-IT" sz="2000" dirty="0" smtClean="0"/>
              <a:t>modalità </a:t>
            </a:r>
            <a:r>
              <a:rPr lang="it-IT" sz="2000" dirty="0"/>
              <a:t>secondo cui, entro i successivi 60 giorni, nell'ambito dei requisiti organizzativi di cui all'articolo 30 del decreto legislativo 7 settembre 2005, n. 209, le imprese autorizzate all'esercizio dei rami vita e </a:t>
            </a:r>
            <a:r>
              <a:rPr lang="it-IT" sz="2000" b="1" dirty="0"/>
              <a:t>danni prevedono nei propri siti internet apposite aree riservate a ciascun contraente, </a:t>
            </a:r>
            <a:r>
              <a:rPr lang="it-IT" sz="2000" b="1" dirty="0" err="1"/>
              <a:t>accedibili</a:t>
            </a:r>
            <a:r>
              <a:rPr lang="it-IT" sz="2000" b="1" dirty="0"/>
              <a:t> mediante sistemi di accesso controllato, tramite le quali sia possibile consultare le coperture in essere, le condizioni contrattuali sottoscritte, lo stato dei pagamenti e le relative scadenze, e, limitatamente alle polizze vita, i valori di riscatto e le valorizzazioni aggiornate </a:t>
            </a:r>
            <a:r>
              <a:rPr lang="it-IT" sz="2000" dirty="0"/>
              <a:t>[</a:t>
            </a:r>
            <a:r>
              <a:rPr lang="it-IT" sz="2000" i="1" dirty="0"/>
              <a:t>, </a:t>
            </a:r>
            <a:r>
              <a:rPr lang="it-IT" sz="2000" i="1" dirty="0" smtClean="0"/>
              <a:t>nonché </a:t>
            </a:r>
            <a:r>
              <a:rPr lang="it-IT" sz="2000" i="1" dirty="0"/>
              <a:t>effettuare rinnovi e pagamenti</a:t>
            </a:r>
            <a:r>
              <a:rPr lang="it-IT" dirty="0" smtClean="0"/>
              <a:t>]</a:t>
            </a:r>
            <a:endParaRPr lang="it-IT" dirty="0"/>
          </a:p>
        </p:txBody>
      </p:sp>
      <p:sp>
        <p:nvSpPr>
          <p:cNvPr id="4" name="CasellaDiTesto 3"/>
          <p:cNvSpPr txBox="1"/>
          <p:nvPr/>
        </p:nvSpPr>
        <p:spPr>
          <a:xfrm>
            <a:off x="7167698" y="5996874"/>
            <a:ext cx="803350" cy="369332"/>
          </a:xfrm>
          <a:prstGeom prst="rect">
            <a:avLst/>
          </a:prstGeom>
          <a:noFill/>
        </p:spPr>
        <p:txBody>
          <a:bodyPr wrap="none" rtlCol="0">
            <a:spAutoFit/>
          </a:bodyPr>
          <a:lstStyle/>
          <a:p>
            <a:r>
              <a:rPr lang="it-IT" i="1" dirty="0" smtClean="0"/>
              <a:t>Segue</a:t>
            </a:r>
            <a:endParaRPr lang="it-IT" i="1" dirty="0"/>
          </a:p>
        </p:txBody>
      </p:sp>
    </p:spTree>
    <p:extLst>
      <p:ext uri="{BB962C8B-B14F-4D97-AF65-F5344CB8AC3E}">
        <p14:creationId xmlns:p14="http://schemas.microsoft.com/office/powerpoint/2010/main" val="66664218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755576" y="116632"/>
            <a:ext cx="8280920"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a:r>
              <a:rPr lang="it-IT" b="1" dirty="0" smtClean="0"/>
              <a:t>IMD 2 </a:t>
            </a:r>
            <a:endParaRPr lang="it-IT" b="1" dirty="0"/>
          </a:p>
          <a:p>
            <a:pPr algn="ctr"/>
            <a:r>
              <a:rPr lang="it-IT" sz="2000" b="1" i="1" dirty="0" smtClean="0"/>
              <a:t>Art. 20 Modalità dell’informazione</a:t>
            </a:r>
            <a:endParaRPr lang="it-IT" sz="2000" b="1" i="1" dirty="0"/>
          </a:p>
          <a:p>
            <a:pPr algn="just"/>
            <a:r>
              <a:rPr lang="it-IT" sz="2000" dirty="0" smtClean="0"/>
              <a:t> </a:t>
            </a:r>
          </a:p>
          <a:p>
            <a:pPr algn="just"/>
            <a:r>
              <a:rPr lang="it-IT" sz="2000" dirty="0" smtClean="0"/>
              <a:t>Le informazioni precontrattuali sul prodotto e sull’intermediario, </a:t>
            </a:r>
            <a:r>
              <a:rPr lang="it-IT" sz="2000" b="1" dirty="0" smtClean="0"/>
              <a:t>provvigioni incluse</a:t>
            </a:r>
            <a:r>
              <a:rPr lang="it-IT" sz="2000" dirty="0" smtClean="0"/>
              <a:t>, possono esser rese </a:t>
            </a:r>
            <a:r>
              <a:rPr lang="it-IT" sz="2000" b="1" i="1" dirty="0" smtClean="0"/>
              <a:t>“tramite un sito internet se è previsto un accesso personalizzato per il cliente </a:t>
            </a:r>
            <a:r>
              <a:rPr lang="it-IT" sz="2000" dirty="0" smtClean="0"/>
              <a:t>e laddove siano soddisfatte determinate condizioni, tra le quali: </a:t>
            </a:r>
            <a:r>
              <a:rPr lang="it-IT" sz="2000" b="1" dirty="0" smtClean="0"/>
              <a:t>il consenso del cliente, la durevole accessibilità delle informazioni sul sito e l’appropriatezza di tale metodo di comunicazione:</a:t>
            </a:r>
            <a:endParaRPr lang="it-IT" sz="2000" dirty="0" smtClean="0"/>
          </a:p>
          <a:p>
            <a:pPr algn="just"/>
            <a:r>
              <a:rPr lang="it-IT" sz="2000" dirty="0" smtClean="0"/>
              <a:t>IN PARTICOLARE:  </a:t>
            </a:r>
            <a:r>
              <a:rPr lang="it-IT" sz="2000" i="1" dirty="0" smtClean="0"/>
              <a:t>la fornitura è ritenuta appropriata nel quadro di una operazione commerciale tra l’intermediario o l’impresa di assicurazione laddove sia provato che il cliente </a:t>
            </a:r>
            <a:r>
              <a:rPr lang="it-IT" sz="2000" b="1" i="1" dirty="0" smtClean="0"/>
              <a:t>ha regolare accesso ad internet. </a:t>
            </a:r>
            <a:r>
              <a:rPr lang="it-IT" sz="2000" b="1" i="1" dirty="0" smtClean="0">
                <a:solidFill>
                  <a:srgbClr val="FF0000"/>
                </a:solidFill>
              </a:rPr>
              <a:t>La fornitura, da parte del cliente, di un indirizzo di posta elettronica ai fini dell’operazione commerciale è considerata una prova in tal senso. </a:t>
            </a:r>
          </a:p>
          <a:p>
            <a:pPr algn="just"/>
            <a:endParaRPr lang="it-IT" sz="2000" b="1" i="1" dirty="0" smtClean="0">
              <a:solidFill>
                <a:srgbClr val="FF0000"/>
              </a:solidFill>
            </a:endParaRPr>
          </a:p>
          <a:p>
            <a:pPr algn="just"/>
            <a:r>
              <a:rPr lang="it-IT" sz="1800" b="1" i="1" dirty="0" smtClean="0">
                <a:solidFill>
                  <a:srgbClr val="0000FF"/>
                </a:solidFill>
              </a:rPr>
              <a:t>CIO’ DIMOSTRA UNA VOLTA DI PIU’ L’INSOSTENIBILITA’ DELL’”OPINIONE” ESPRESSA DALL’ISTITUTO IN SEDE DI CONSULTAZIONE DEL REG. 35 (NO SUPPORTI DIGITALI NELLA VENDITA TRADIZIONALE)</a:t>
            </a:r>
            <a:r>
              <a:rPr lang="it-IT" sz="1800" i="1" dirty="0" smtClean="0">
                <a:solidFill>
                  <a:srgbClr val="0000FF"/>
                </a:solidFill>
              </a:rPr>
              <a:t> </a:t>
            </a:r>
            <a:endParaRPr lang="it-IT" sz="1800" dirty="0">
              <a:solidFill>
                <a:srgbClr val="0000FF"/>
              </a:solidFill>
            </a:endParaRPr>
          </a:p>
        </p:txBody>
      </p:sp>
    </p:spTree>
    <p:extLst>
      <p:ext uri="{BB962C8B-B14F-4D97-AF65-F5344CB8AC3E}">
        <p14:creationId xmlns:p14="http://schemas.microsoft.com/office/powerpoint/2010/main" val="263341876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L’IMPATTO DEL NUOVO </a:t>
            </a:r>
            <a:r>
              <a:rPr lang="it-IT" sz="2800" b="1" i="1" dirty="0" smtClean="0">
                <a:solidFill>
                  <a:srgbClr val="FF0000"/>
                </a:solidFill>
                <a:ea typeface="+mn-ea"/>
                <a:cs typeface="+mn-cs"/>
              </a:rPr>
              <a:t>TREND</a:t>
            </a:r>
            <a:r>
              <a:rPr lang="it-IT" sz="2800" b="1" dirty="0" smtClean="0">
                <a:solidFill>
                  <a:srgbClr val="FF0000"/>
                </a:solidFill>
                <a:ea typeface="+mn-ea"/>
                <a:cs typeface="+mn-cs"/>
              </a:rPr>
              <a:t> SUI PRODOTTI E SUI PROCESSI:</a:t>
            </a:r>
            <a:br>
              <a:rPr lang="it-IT" sz="2800" b="1" dirty="0" smtClean="0">
                <a:solidFill>
                  <a:srgbClr val="FF0000"/>
                </a:solidFill>
                <a:ea typeface="+mn-ea"/>
                <a:cs typeface="+mn-cs"/>
              </a:rPr>
            </a:br>
            <a:endParaRPr lang="it-IT" sz="2800" b="1" dirty="0">
              <a:solidFill>
                <a:srgbClr val="FF0000"/>
              </a:solidFill>
              <a:ea typeface="+mn-ea"/>
              <a:cs typeface="+mn-cs"/>
            </a:endParaRPr>
          </a:p>
          <a:p>
            <a:pPr marL="0" indent="0" algn="ctr" eaLnBrk="1" fontAlgn="auto" hangingPunct="1">
              <a:spcAft>
                <a:spcPts val="0"/>
              </a:spcAft>
              <a:buFont typeface="Arial" pitchFamily="34" charset="0"/>
              <a:buNone/>
              <a:defRPr/>
            </a:pPr>
            <a:r>
              <a:rPr lang="it-IT" sz="2800" b="1" dirty="0" smtClean="0">
                <a:ea typeface="+mn-ea"/>
                <a:cs typeface="+mn-cs"/>
              </a:rPr>
              <a:t>VERSO UN PROCESSO </a:t>
            </a:r>
            <a:r>
              <a:rPr lang="it-IT" sz="2800" b="1" dirty="0">
                <a:ea typeface="+mn-ea"/>
                <a:cs typeface="+mn-cs"/>
              </a:rPr>
              <a:t>DI PROGRESSIVA </a:t>
            </a:r>
            <a:r>
              <a:rPr lang="it-IT" sz="2800" b="1" dirty="0" smtClean="0">
                <a:ea typeface="+mn-ea"/>
                <a:cs typeface="+mn-cs"/>
              </a:rPr>
              <a:t>STANDARDIZZAZIONE E SEMPLIFICAZIONE DEI PRODOTTI: </a:t>
            </a:r>
          </a:p>
          <a:p>
            <a:pPr marL="0" indent="0" algn="ctr" eaLnBrk="1" fontAlgn="auto" hangingPunct="1">
              <a:spcAft>
                <a:spcPts val="0"/>
              </a:spcAft>
              <a:buFont typeface="Arial" pitchFamily="34" charset="0"/>
              <a:buNone/>
              <a:defRPr/>
            </a:pPr>
            <a:r>
              <a:rPr lang="it-IT" sz="2800" b="1" dirty="0" smtClean="0">
                <a:ea typeface="+mn-ea"/>
                <a:cs typeface="+mn-cs"/>
              </a:rPr>
              <a:t>prodotti “</a:t>
            </a:r>
            <a:r>
              <a:rPr lang="it-IT" sz="2800" b="1" dirty="0" err="1" smtClean="0">
                <a:ea typeface="+mn-ea"/>
                <a:cs typeface="+mn-cs"/>
              </a:rPr>
              <a:t>autoevidenti</a:t>
            </a:r>
            <a:r>
              <a:rPr lang="it-IT" sz="2800" b="1" dirty="0" smtClean="0">
                <a:ea typeface="+mn-ea"/>
                <a:cs typeface="+mn-cs"/>
              </a:rPr>
              <a:t> “ </a:t>
            </a:r>
            <a:r>
              <a:rPr lang="it-IT" sz="2800" b="1" u="sng" dirty="0" smtClean="0">
                <a:solidFill>
                  <a:srgbClr val="FF0000"/>
                </a:solidFill>
                <a:ea typeface="+mn-ea"/>
                <a:cs typeface="+mn-cs"/>
              </a:rPr>
              <a:t>facilmente comparabili</a:t>
            </a:r>
            <a:r>
              <a:rPr lang="it-IT" sz="2800" b="1" dirty="0" smtClean="0">
                <a:ea typeface="+mn-ea"/>
                <a:cs typeface="+mn-cs"/>
              </a:rPr>
              <a:t>, </a:t>
            </a:r>
            <a:r>
              <a:rPr lang="it-IT" sz="2800" b="1" dirty="0" smtClean="0">
                <a:solidFill>
                  <a:srgbClr val="FF0000"/>
                </a:solidFill>
                <a:ea typeface="+mn-ea"/>
                <a:cs typeface="+mn-cs"/>
              </a:rPr>
              <a:t>comprensibili</a:t>
            </a:r>
            <a:r>
              <a:rPr lang="it-IT" sz="2800" b="1" dirty="0" smtClean="0">
                <a:ea typeface="+mn-ea"/>
                <a:cs typeface="+mn-cs"/>
              </a:rPr>
              <a:t> ed acquistabili on line.</a:t>
            </a:r>
          </a:p>
          <a:p>
            <a:pPr marL="0" indent="0" algn="ctr" eaLnBrk="1" fontAlgn="auto" hangingPunct="1">
              <a:spcAft>
                <a:spcPts val="0"/>
              </a:spcAft>
              <a:buFont typeface="Arial" pitchFamily="34" charset="0"/>
              <a:buNone/>
              <a:defRPr/>
            </a:pPr>
            <a:endParaRPr lang="it-IT" sz="2800" b="1" dirty="0">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Tree>
    <p:extLst>
      <p:ext uri="{BB962C8B-B14F-4D97-AF65-F5344CB8AC3E}">
        <p14:creationId xmlns:p14="http://schemas.microsoft.com/office/powerpoint/2010/main" val="164563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fontScale="85000" lnSpcReduction="20000"/>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E LE (PERICOLOSE) TENDENZE ALLA DISINTERMEDIAZIONE. </a:t>
            </a:r>
          </a:p>
          <a:p>
            <a:pPr marL="0" indent="0" algn="ctr" eaLnBrk="1" fontAlgn="auto" hangingPunct="1">
              <a:spcAft>
                <a:spcPts val="0"/>
              </a:spcAft>
              <a:buFont typeface="Arial" pitchFamily="34" charset="0"/>
              <a:buNone/>
              <a:defRPr/>
            </a:pPr>
            <a:endParaRPr lang="it-IT" sz="2800" b="1" dirty="0">
              <a:solidFill>
                <a:srgbClr val="FF0000"/>
              </a:solidFill>
              <a:ea typeface="+mn-ea"/>
              <a:cs typeface="+mn-cs"/>
            </a:endParaRPr>
          </a:p>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a:t>
            </a:r>
            <a:r>
              <a:rPr lang="it-IT" sz="2800" b="1" i="1" dirty="0" smtClean="0">
                <a:solidFill>
                  <a:srgbClr val="FF0000"/>
                </a:solidFill>
                <a:ea typeface="+mn-ea"/>
                <a:cs typeface="+mn-cs"/>
              </a:rPr>
              <a:t>”OSSESIONE COMPARATIVA”</a:t>
            </a:r>
            <a:r>
              <a:rPr lang="it-IT" sz="2800" b="1" dirty="0" smtClean="0">
                <a:solidFill>
                  <a:srgbClr val="FF0000"/>
                </a:solidFill>
                <a:ea typeface="+mn-ea"/>
                <a:cs typeface="+mn-cs"/>
              </a:rPr>
              <a:t> CONDUCE A LOGICHE DI STIMOLO CONCORRENZIALE SUL SOLO VERSANTE DEL PREZZO.</a:t>
            </a:r>
          </a:p>
          <a:p>
            <a:pPr marL="0" indent="0" algn="ctr" eaLnBrk="1" fontAlgn="auto" hangingPunct="1">
              <a:spcAft>
                <a:spcPts val="0"/>
              </a:spcAft>
              <a:buFont typeface="Arial" pitchFamily="34" charset="0"/>
              <a:buNone/>
              <a:defRPr/>
            </a:pPr>
            <a:endParaRPr lang="it-IT" sz="2800" b="1" dirty="0">
              <a:solidFill>
                <a:srgbClr val="FF0000"/>
              </a:solidFill>
              <a:ea typeface="+mn-ea"/>
              <a:cs typeface="+mn-cs"/>
            </a:endParaRPr>
          </a:p>
          <a:p>
            <a:pPr marL="0" indent="0" algn="ctr" eaLnBrk="1" fontAlgn="auto" hangingPunct="1">
              <a:spcAft>
                <a:spcPts val="0"/>
              </a:spcAft>
              <a:buFont typeface="Arial" pitchFamily="34" charset="0"/>
              <a:buNone/>
              <a:defRPr/>
            </a:pPr>
            <a:r>
              <a:rPr lang="it-IT" sz="2800" b="1" dirty="0" smtClean="0">
                <a:solidFill>
                  <a:srgbClr val="000000"/>
                </a:solidFill>
                <a:ea typeface="+mn-ea"/>
                <a:cs typeface="+mn-cs"/>
              </a:rPr>
              <a:t>LA SEMPLIFICAZIONE DEI PRODOTTI NON </a:t>
            </a:r>
            <a:r>
              <a:rPr lang="it-IT" sz="2800" b="1" dirty="0" smtClean="0">
                <a:solidFill>
                  <a:srgbClr val="000000"/>
                </a:solidFill>
                <a:ea typeface="+mn-ea"/>
                <a:cs typeface="+mn-cs"/>
              </a:rPr>
              <a:t>DEVE </a:t>
            </a:r>
            <a:r>
              <a:rPr lang="it-IT" sz="2800" b="1" dirty="0" smtClean="0">
                <a:solidFill>
                  <a:srgbClr val="000000"/>
                </a:solidFill>
                <a:ea typeface="+mn-ea"/>
                <a:cs typeface="+mn-cs"/>
              </a:rPr>
              <a:t>ESSER CONFUSA (ALMENO NON SEMPRE) CON UNA ECCESSIVA </a:t>
            </a:r>
            <a:r>
              <a:rPr lang="it-IT" sz="2800" b="1" i="1" dirty="0" smtClean="0">
                <a:solidFill>
                  <a:srgbClr val="FF0000"/>
                </a:solidFill>
                <a:ea typeface="+mn-ea"/>
                <a:cs typeface="+mn-cs"/>
              </a:rPr>
              <a:t>COMMODIFICATION</a:t>
            </a:r>
            <a:r>
              <a:rPr lang="it-IT" sz="2800" b="1" i="1" dirty="0" smtClean="0">
                <a:solidFill>
                  <a:srgbClr val="000000"/>
                </a:solidFill>
                <a:ea typeface="+mn-ea"/>
                <a:cs typeface="+mn-cs"/>
              </a:rPr>
              <a:t> </a:t>
            </a:r>
            <a:r>
              <a:rPr lang="it-IT" sz="2800" b="1" dirty="0" smtClean="0">
                <a:solidFill>
                  <a:srgbClr val="000000"/>
                </a:solidFill>
                <a:ea typeface="+mn-ea"/>
                <a:cs typeface="+mn-cs"/>
              </a:rPr>
              <a:t>TALE DA TRASFORMARE LE POLIZZE IN PRODOTTI DA BANCO</a:t>
            </a:r>
            <a:r>
              <a:rPr lang="it-IT" sz="2800" b="1" i="1" dirty="0" smtClean="0">
                <a:solidFill>
                  <a:srgbClr val="000000"/>
                </a:solidFill>
                <a:ea typeface="+mn-ea"/>
                <a:cs typeface="+mn-cs"/>
              </a:rPr>
              <a:t>. </a:t>
            </a:r>
          </a:p>
          <a:p>
            <a:pPr marL="0" indent="0" algn="ctr" eaLnBrk="1" fontAlgn="auto" hangingPunct="1">
              <a:spcAft>
                <a:spcPts val="0"/>
              </a:spcAft>
              <a:buFont typeface="Arial" pitchFamily="34" charset="0"/>
              <a:buNone/>
              <a:defRPr/>
            </a:pPr>
            <a:r>
              <a:rPr lang="it-IT" sz="2800" b="1" dirty="0" smtClean="0">
                <a:solidFill>
                  <a:srgbClr val="000000"/>
                </a:solidFill>
                <a:ea typeface="+mn-ea"/>
                <a:cs typeface="+mn-cs"/>
              </a:rPr>
              <a:t>SI CONSIDERI IL RISCHIO DI IMPLOSIONE DEL MERCATO DELLA RC AUTO, DOPO IL “CONTRATTO BASE DIGITALE” ED IL POTENZIALE RITORNO AD UNA CONCEZIONE “PARAMMINISTRATA” DEL SERVIZIO ASSICURATIVO.</a:t>
            </a:r>
            <a:endParaRPr lang="it-IT" sz="2800" b="1" dirty="0">
              <a:solidFill>
                <a:srgbClr val="000000"/>
              </a:solidFill>
              <a:ea typeface="+mn-ea"/>
              <a:cs typeface="+mn-cs"/>
            </a:endParaRPr>
          </a:p>
          <a:p>
            <a:pPr marL="0" indent="0" algn="ctr" eaLnBrk="1" fontAlgn="auto" hangingPunct="1">
              <a:spcAft>
                <a:spcPts val="0"/>
              </a:spcAft>
              <a:buFont typeface="Arial" pitchFamily="34" charset="0"/>
              <a:buNone/>
              <a:defRPr/>
            </a:pPr>
            <a:endParaRPr lang="it-IT" sz="2800" b="1" dirty="0">
              <a:solidFill>
                <a:srgbClr val="00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Tree>
    <p:extLst>
      <p:ext uri="{BB962C8B-B14F-4D97-AF65-F5344CB8AC3E}">
        <p14:creationId xmlns:p14="http://schemas.microsoft.com/office/powerpoint/2010/main" val="3128432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LA SFIDA PER IL COMPARTO DELL’INTERMEDIAZIONE E’ ALTROVE.</a:t>
            </a:r>
          </a:p>
          <a:p>
            <a:pPr marL="0" indent="0" algn="ctr" eaLnBrk="1" fontAlgn="auto" hangingPunct="1">
              <a:spcAft>
                <a:spcPts val="0"/>
              </a:spcAft>
              <a:buFont typeface="Arial" pitchFamily="34" charset="0"/>
              <a:buNone/>
              <a:defRPr/>
            </a:pPr>
            <a:endParaRPr lang="it-IT" sz="2800" b="1" dirty="0">
              <a:ea typeface="+mn-ea"/>
              <a:cs typeface="+mn-cs"/>
            </a:endParaRPr>
          </a:p>
          <a:p>
            <a:pPr marL="0" indent="0" algn="ctr" eaLnBrk="1" fontAlgn="auto" hangingPunct="1">
              <a:spcAft>
                <a:spcPts val="0"/>
              </a:spcAft>
              <a:buFont typeface="Arial" pitchFamily="34" charset="0"/>
              <a:buNone/>
              <a:defRPr/>
            </a:pPr>
            <a:endParaRPr lang="it-IT" sz="2800" b="1" dirty="0">
              <a:solidFill>
                <a:srgbClr val="00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
        <p:nvSpPr>
          <p:cNvPr id="2" name="Rettangolo 1"/>
          <p:cNvSpPr/>
          <p:nvPr/>
        </p:nvSpPr>
        <p:spPr>
          <a:xfrm>
            <a:off x="1115616" y="2852936"/>
            <a:ext cx="7128792" cy="324036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indent="0" algn="ctr" eaLnBrk="1" fontAlgn="auto" hangingPunct="1">
              <a:spcAft>
                <a:spcPts val="0"/>
              </a:spcAft>
              <a:buFont typeface="Arial" pitchFamily="34" charset="0"/>
              <a:buNone/>
              <a:defRPr/>
            </a:pPr>
            <a:r>
              <a:rPr lang="it-IT" b="1" dirty="0" smtClean="0"/>
              <a:t>SPECIE NEGLI ATTUALI SCENARI IN CUI LE TENSIONI TRA PREVIDENZA ED ASSISTENZA PUBBLICA E “SICUREZZA” PRIVATA HANNO RAGGIUNTO LIVELLI INUSITATI.</a:t>
            </a:r>
            <a:endParaRPr lang="it-IT" b="1" dirty="0"/>
          </a:p>
        </p:txBody>
      </p:sp>
    </p:spTree>
    <p:extLst>
      <p:ext uri="{BB962C8B-B14F-4D97-AF65-F5344CB8AC3E}">
        <p14:creationId xmlns:p14="http://schemas.microsoft.com/office/powerpoint/2010/main" val="765353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LA SFIDA PER IL COMPARTO DELL’INTERMEDIAZIONE E’ ALTROVE.</a:t>
            </a:r>
          </a:p>
          <a:p>
            <a:pPr marL="0" indent="0" algn="ctr" eaLnBrk="1" fontAlgn="auto" hangingPunct="1">
              <a:spcAft>
                <a:spcPts val="0"/>
              </a:spcAft>
              <a:buFont typeface="Arial" pitchFamily="34" charset="0"/>
              <a:buNone/>
              <a:defRPr/>
            </a:pPr>
            <a:endParaRPr lang="it-IT" sz="2800" b="1" dirty="0">
              <a:ea typeface="+mn-ea"/>
              <a:cs typeface="+mn-cs"/>
            </a:endParaRPr>
          </a:p>
          <a:p>
            <a:pPr marL="0" indent="0" algn="ctr" eaLnBrk="1" fontAlgn="auto" hangingPunct="1">
              <a:spcAft>
                <a:spcPts val="0"/>
              </a:spcAft>
              <a:buFont typeface="Arial" pitchFamily="34" charset="0"/>
              <a:buNone/>
              <a:defRPr/>
            </a:pPr>
            <a:endParaRPr lang="it-IT" sz="2800" b="1" dirty="0">
              <a:solidFill>
                <a:srgbClr val="00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
        <p:nvSpPr>
          <p:cNvPr id="2" name="Rettangolo 1"/>
          <p:cNvSpPr/>
          <p:nvPr/>
        </p:nvSpPr>
        <p:spPr>
          <a:xfrm>
            <a:off x="1115616" y="2852936"/>
            <a:ext cx="7128792" cy="324036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indent="0" algn="ctr" eaLnBrk="1" fontAlgn="auto" hangingPunct="1">
              <a:spcAft>
                <a:spcPts val="0"/>
              </a:spcAft>
              <a:buFont typeface="Arial" pitchFamily="34" charset="0"/>
              <a:buNone/>
              <a:defRPr/>
            </a:pPr>
            <a:r>
              <a:rPr lang="it-IT" b="1" dirty="0"/>
              <a:t>DALLA CONCORRENZA COMPARATIVA SUL VERSANTE DEL PREZZO ALLA CONCORRENZA </a:t>
            </a:r>
            <a:r>
              <a:rPr lang="it-IT" b="1" dirty="0" smtClean="0"/>
              <a:t>SUL FRONTE DEI  SERVIZI.</a:t>
            </a:r>
          </a:p>
          <a:p>
            <a:pPr marL="0" indent="0" algn="ctr" eaLnBrk="1" fontAlgn="auto" hangingPunct="1">
              <a:spcAft>
                <a:spcPts val="0"/>
              </a:spcAft>
              <a:buFont typeface="Arial" pitchFamily="34" charset="0"/>
              <a:buNone/>
              <a:defRPr/>
            </a:pPr>
            <a:endParaRPr lang="it-IT" b="1" dirty="0"/>
          </a:p>
          <a:p>
            <a:pPr marL="0" indent="0" algn="ctr" eaLnBrk="1" fontAlgn="auto" hangingPunct="1">
              <a:spcAft>
                <a:spcPts val="0"/>
              </a:spcAft>
              <a:buFont typeface="Arial" pitchFamily="34" charset="0"/>
              <a:buNone/>
              <a:defRPr/>
            </a:pPr>
            <a:r>
              <a:rPr lang="it-IT" b="1" dirty="0" smtClean="0"/>
              <a:t>Al principio del  “KNOW YOUR CUSTOMER” NON CORRISPONDE PIU’ SOLO il  principio del </a:t>
            </a:r>
            <a:r>
              <a:rPr lang="it-IT" b="1" dirty="0"/>
              <a:t>“KNOW YOUR </a:t>
            </a:r>
            <a:r>
              <a:rPr lang="it-IT" b="1" dirty="0" smtClean="0"/>
              <a:t>PRODUCT”, essendo forse preferibile virare verso il più ampio concetto di “KNOW THE MARKET”.</a:t>
            </a:r>
            <a:endParaRPr lang="it-IT" b="1" dirty="0"/>
          </a:p>
        </p:txBody>
      </p:sp>
    </p:spTree>
    <p:extLst>
      <p:ext uri="{BB962C8B-B14F-4D97-AF65-F5344CB8AC3E}">
        <p14:creationId xmlns:p14="http://schemas.microsoft.com/office/powerpoint/2010/main" val="3736065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L’IMPATTO DEL NUOVO </a:t>
            </a:r>
            <a:r>
              <a:rPr lang="it-IT" sz="2800" b="1" i="1" dirty="0" smtClean="0">
                <a:solidFill>
                  <a:srgbClr val="FF0000"/>
                </a:solidFill>
                <a:ea typeface="+mn-ea"/>
                <a:cs typeface="+mn-cs"/>
              </a:rPr>
              <a:t>TREND</a:t>
            </a:r>
            <a:r>
              <a:rPr lang="it-IT" sz="2800" b="1" dirty="0" smtClean="0">
                <a:solidFill>
                  <a:srgbClr val="FF0000"/>
                </a:solidFill>
                <a:ea typeface="+mn-ea"/>
                <a:cs typeface="+mn-cs"/>
              </a:rPr>
              <a:t> SULLA DISTRIBUZIONE:</a:t>
            </a:r>
            <a:br>
              <a:rPr lang="it-IT" sz="2800" b="1" dirty="0" smtClean="0">
                <a:solidFill>
                  <a:srgbClr val="FF0000"/>
                </a:solidFill>
                <a:ea typeface="+mn-ea"/>
                <a:cs typeface="+mn-cs"/>
              </a:rPr>
            </a:br>
            <a:endParaRPr lang="it-IT" sz="2800" b="1" dirty="0" smtClean="0">
              <a:solidFill>
                <a:srgbClr val="FF0000"/>
              </a:solidFill>
              <a:ea typeface="+mn-ea"/>
              <a:cs typeface="+mn-cs"/>
            </a:endParaRPr>
          </a:p>
          <a:p>
            <a:pPr marL="514350" indent="-514350" algn="ctr" eaLnBrk="1" fontAlgn="auto" hangingPunct="1">
              <a:spcAft>
                <a:spcPts val="0"/>
              </a:spcAft>
              <a:buFont typeface="Arial" pitchFamily="34" charset="0"/>
              <a:buAutoNum type="arabicParenR"/>
              <a:defRPr/>
            </a:pPr>
            <a:r>
              <a:rPr lang="it-IT" sz="2800" b="1" dirty="0" smtClean="0">
                <a:ea typeface="+mn-ea"/>
                <a:cs typeface="+mn-cs"/>
              </a:rPr>
              <a:t>RICONVERSIONE DEL MERCATO DELL’INTERMEDIAZIONE. </a:t>
            </a:r>
          </a:p>
          <a:p>
            <a:pPr marL="514350" indent="-514350" algn="ctr" eaLnBrk="1" fontAlgn="auto" hangingPunct="1">
              <a:spcAft>
                <a:spcPts val="0"/>
              </a:spcAft>
              <a:buFont typeface="Arial" pitchFamily="34" charset="0"/>
              <a:buAutoNum type="arabicParenR"/>
              <a:defRPr/>
            </a:pPr>
            <a:r>
              <a:rPr lang="it-IT" sz="2800" b="1" dirty="0" smtClean="0">
                <a:ea typeface="+mn-ea"/>
                <a:cs typeface="+mn-cs"/>
              </a:rPr>
              <a:t>IL NUOVO INTERMEDIARIO “GESTORE DEL RISCHIO” e LE NUOVE OPPORTUNITA’ NELLE AREE DI RISCHIO NON STANDARDIZZABILI.</a:t>
            </a:r>
          </a:p>
          <a:p>
            <a:pPr marL="0" indent="0" algn="ctr" eaLnBrk="1" fontAlgn="auto" hangingPunct="1">
              <a:spcAft>
                <a:spcPts val="0"/>
              </a:spcAft>
              <a:buFont typeface="Arial" pitchFamily="34" charset="0"/>
              <a:buNone/>
              <a:defRPr/>
            </a:pPr>
            <a:r>
              <a:rPr lang="it-IT" sz="2800" b="1" i="1" dirty="0" smtClean="0">
                <a:solidFill>
                  <a:srgbClr val="FF0000"/>
                </a:solidFill>
                <a:ea typeface="+mn-ea"/>
                <a:cs typeface="+mn-cs"/>
              </a:rPr>
              <a:t>(segue)</a:t>
            </a:r>
            <a:endParaRPr lang="it-IT" sz="2800" b="1" dirty="0">
              <a:solidFill>
                <a:srgbClr val="FF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Tree>
    <p:extLst>
      <p:ext uri="{BB962C8B-B14F-4D97-AF65-F5344CB8AC3E}">
        <p14:creationId xmlns:p14="http://schemas.microsoft.com/office/powerpoint/2010/main" val="4190065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olo 1"/>
          <p:cNvSpPr>
            <a:spLocks noGrp="1"/>
          </p:cNvSpPr>
          <p:nvPr>
            <p:ph type="title"/>
          </p:nvPr>
        </p:nvSpPr>
        <p:spPr/>
        <p:txBody>
          <a:bodyPr/>
          <a:lstStyle/>
          <a:p>
            <a:pPr eaLnBrk="1" hangingPunct="1"/>
            <a:r>
              <a:rPr lang="it-IT" sz="2900" b="1" smtClean="0"/>
              <a:t>L’ERA DELLA COMUNICAZIONE</a:t>
            </a:r>
            <a:br>
              <a:rPr lang="it-IT" sz="2900" b="1" smtClean="0"/>
            </a:br>
            <a:r>
              <a:rPr lang="it-IT" sz="2900" b="1" smtClean="0"/>
              <a:t> DIGITALE</a:t>
            </a:r>
            <a:endParaRPr lang="it-IT" sz="2900" b="1" i="1" smtClean="0"/>
          </a:p>
        </p:txBody>
      </p:sp>
      <p:sp>
        <p:nvSpPr>
          <p:cNvPr id="3" name="Segnaposto contenuto 2"/>
          <p:cNvSpPr>
            <a:spLocks noGrp="1"/>
          </p:cNvSpPr>
          <p:nvPr>
            <p:ph idx="1"/>
          </p:nvPr>
        </p:nvSpPr>
        <p:spPr/>
        <p:txBody>
          <a:bodyPr rtlCol="0">
            <a:normAutofit fontScale="92500" lnSpcReduction="10000"/>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L’IMPATTO DEL NUOVO </a:t>
            </a:r>
            <a:r>
              <a:rPr lang="it-IT" sz="2800" b="1" i="1" dirty="0" smtClean="0">
                <a:solidFill>
                  <a:srgbClr val="FF0000"/>
                </a:solidFill>
                <a:ea typeface="+mn-ea"/>
                <a:cs typeface="+mn-cs"/>
              </a:rPr>
              <a:t>TREND</a:t>
            </a:r>
            <a:r>
              <a:rPr lang="it-IT" sz="2800" b="1" dirty="0" smtClean="0">
                <a:solidFill>
                  <a:srgbClr val="FF0000"/>
                </a:solidFill>
                <a:ea typeface="+mn-ea"/>
                <a:cs typeface="+mn-cs"/>
              </a:rPr>
              <a:t> SULLA DISTRIBUZIONE:</a:t>
            </a:r>
            <a:br>
              <a:rPr lang="it-IT" sz="2800" b="1" dirty="0" smtClean="0">
                <a:solidFill>
                  <a:srgbClr val="FF0000"/>
                </a:solidFill>
                <a:ea typeface="+mn-ea"/>
                <a:cs typeface="+mn-cs"/>
              </a:rPr>
            </a:br>
            <a:endParaRPr lang="it-IT" sz="2800" b="1" dirty="0" smtClean="0">
              <a:solidFill>
                <a:srgbClr val="FF0000"/>
              </a:solidFill>
              <a:ea typeface="+mn-ea"/>
              <a:cs typeface="+mn-cs"/>
            </a:endParaRPr>
          </a:p>
          <a:p>
            <a:pPr marL="0" indent="0" algn="ctr" eaLnBrk="1" fontAlgn="auto" hangingPunct="1">
              <a:spcAft>
                <a:spcPts val="0"/>
              </a:spcAft>
              <a:buFont typeface="Arial" pitchFamily="34" charset="0"/>
              <a:buNone/>
              <a:defRPr/>
            </a:pPr>
            <a:r>
              <a:rPr lang="it-IT" sz="2800" b="1" dirty="0" smtClean="0">
                <a:ea typeface="+mn-ea"/>
                <a:cs typeface="+mn-cs"/>
              </a:rPr>
              <a:t>IL NUOVO INTERMEDIARIO CONSULENTE, AL SERVIZIO DI UN SISTEMA ASSICURATIVO IL CUI RUOLO ASSUME OGNI GIORNO MAGGIORE RILEVANZA SOCIO ECONOMICA (integrazione previdenziale)  </a:t>
            </a:r>
          </a:p>
          <a:p>
            <a:pPr marL="0" indent="0" algn="ctr" eaLnBrk="1" fontAlgn="auto" hangingPunct="1">
              <a:spcAft>
                <a:spcPts val="0"/>
              </a:spcAft>
              <a:buFont typeface="Arial" pitchFamily="34" charset="0"/>
              <a:buNone/>
              <a:defRPr/>
            </a:pPr>
            <a:r>
              <a:rPr lang="it-IT" sz="2800" b="1" i="1" dirty="0" smtClean="0">
                <a:solidFill>
                  <a:srgbClr val="FF0000"/>
                </a:solidFill>
                <a:ea typeface="+mn-ea"/>
                <a:cs typeface="+mn-cs"/>
              </a:rPr>
              <a:t>Nel segno di un maggiore confronto comparativo,</a:t>
            </a:r>
          </a:p>
          <a:p>
            <a:pPr marL="0" indent="0" algn="ctr" eaLnBrk="1" fontAlgn="auto" hangingPunct="1">
              <a:spcAft>
                <a:spcPts val="0"/>
              </a:spcAft>
              <a:buFont typeface="Arial" pitchFamily="34" charset="0"/>
              <a:buNone/>
              <a:defRPr/>
            </a:pPr>
            <a:r>
              <a:rPr lang="it-IT" sz="2800" b="1" i="1" dirty="0" smtClean="0">
                <a:solidFill>
                  <a:srgbClr val="FF0000"/>
                </a:solidFill>
                <a:ea typeface="+mn-ea"/>
                <a:cs typeface="+mn-cs"/>
              </a:rPr>
              <a:t>dell’impulso ad una nuova  concorrenza di “servizio” e non solo di “prezzo”, della cooperazione a favore dello sviluppo del mercato (e della miglior soddisfazione delle esigenze di copertura nei rischi della società moderna)</a:t>
            </a:r>
            <a:endParaRPr lang="it-IT" sz="2800" b="1" dirty="0">
              <a:solidFill>
                <a:srgbClr val="FF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Tree>
    <p:extLst>
      <p:ext uri="{BB962C8B-B14F-4D97-AF65-F5344CB8AC3E}">
        <p14:creationId xmlns:p14="http://schemas.microsoft.com/office/powerpoint/2010/main" val="301440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L’articolo </a:t>
            </a:r>
            <a:r>
              <a:rPr lang="it-IT" sz="3200" dirty="0">
                <a:ea typeface="+mj-ea"/>
                <a:cs typeface="+mj-cs"/>
              </a:rPr>
              <a:t>22 del “decreto sviluppo bis”</a:t>
            </a:r>
            <a:br>
              <a:rPr lang="it-IT" sz="3200" dirty="0">
                <a:ea typeface="+mj-ea"/>
                <a:cs typeface="+mj-cs"/>
              </a:rPr>
            </a:br>
            <a:endParaRPr lang="it-IT" sz="3200" dirty="0">
              <a:ea typeface="+mj-ea"/>
              <a:cs typeface="+mj-cs"/>
            </a:endParaRPr>
          </a:p>
        </p:txBody>
      </p:sp>
      <p:sp>
        <p:nvSpPr>
          <p:cNvPr id="3" name="Segnaposto contenuto 2"/>
          <p:cNvSpPr>
            <a:spLocks noGrp="1"/>
          </p:cNvSpPr>
          <p:nvPr>
            <p:ph idx="1"/>
          </p:nvPr>
        </p:nvSpPr>
        <p:spPr/>
        <p:txBody>
          <a:bodyPr rtlCol="0">
            <a:normAutofit lnSpcReduction="10000"/>
          </a:bodyPr>
          <a:lstStyle/>
          <a:p>
            <a:pPr marL="0" indent="0" algn="ctr" eaLnBrk="1" fontAlgn="auto" hangingPunct="1">
              <a:spcAft>
                <a:spcPts val="0"/>
              </a:spcAft>
              <a:buFont typeface="Arial" pitchFamily="34" charset="0"/>
              <a:buNone/>
              <a:defRPr/>
            </a:pPr>
            <a:r>
              <a:rPr lang="it-IT" sz="2400" b="1" dirty="0" smtClean="0">
                <a:ea typeface="+mn-ea"/>
                <a:cs typeface="+mn-cs"/>
              </a:rPr>
              <a:t>Formazione degli intermediari (comma 9)</a:t>
            </a:r>
          </a:p>
          <a:p>
            <a:pPr algn="just" eaLnBrk="1" fontAlgn="auto" hangingPunct="1">
              <a:spcAft>
                <a:spcPts val="0"/>
              </a:spcAft>
              <a:buFont typeface="Arial" pitchFamily="34" charset="0"/>
              <a:buChar char="•"/>
              <a:defRPr/>
            </a:pPr>
            <a:r>
              <a:rPr lang="it-IT" sz="2400" dirty="0" smtClean="0">
                <a:ea typeface="+mn-ea"/>
                <a:cs typeface="+mn-cs"/>
              </a:rPr>
              <a:t>E’ prevista l’emanazione di un regolamento </a:t>
            </a:r>
            <a:r>
              <a:rPr lang="it-IT" sz="2400" dirty="0" err="1" smtClean="0">
                <a:ea typeface="+mn-ea"/>
                <a:cs typeface="+mn-cs"/>
              </a:rPr>
              <a:t>Ivass</a:t>
            </a:r>
            <a:r>
              <a:rPr lang="it-IT" sz="2400" dirty="0" smtClean="0">
                <a:ea typeface="+mn-ea"/>
                <a:cs typeface="+mn-cs"/>
              </a:rPr>
              <a:t> </a:t>
            </a:r>
            <a:r>
              <a:rPr lang="it-IT" sz="2400" b="1" dirty="0" smtClean="0">
                <a:solidFill>
                  <a:srgbClr val="FF0000"/>
                </a:solidFill>
                <a:ea typeface="+mn-ea"/>
                <a:cs typeface="+mn-cs"/>
              </a:rPr>
              <a:t>che </a:t>
            </a:r>
            <a:r>
              <a:rPr lang="it-IT" sz="2400" b="1" dirty="0" smtClean="0">
                <a:solidFill>
                  <a:srgbClr val="FF0000"/>
                </a:solidFill>
              </a:rPr>
              <a:t> “</a:t>
            </a:r>
            <a:r>
              <a:rPr lang="it-IT" sz="2400" b="1" i="1" dirty="0" smtClean="0">
                <a:solidFill>
                  <a:srgbClr val="FF0000"/>
                </a:solidFill>
              </a:rPr>
              <a:t>anche </a:t>
            </a:r>
            <a:r>
              <a:rPr lang="it-IT" sz="2400" b="1" i="1" dirty="0">
                <a:solidFill>
                  <a:srgbClr val="FF0000"/>
                </a:solidFill>
              </a:rPr>
              <a:t>in considerazione della crescente diffusione dei rapporti assicurativi da gestire in via </a:t>
            </a:r>
            <a:r>
              <a:rPr lang="it-IT" sz="2400" b="1" i="1" dirty="0" smtClean="0">
                <a:solidFill>
                  <a:srgbClr val="FF0000"/>
                </a:solidFill>
              </a:rPr>
              <a:t>telematica…”</a:t>
            </a:r>
            <a:r>
              <a:rPr lang="it-IT" sz="2400" i="1" dirty="0" smtClean="0"/>
              <a:t>, </a:t>
            </a:r>
            <a:r>
              <a:rPr lang="it-IT" sz="2400" i="1" dirty="0" smtClean="0">
                <a:ea typeface="+mn-ea"/>
                <a:cs typeface="+mn-cs"/>
              </a:rPr>
              <a:t>unifichi ed armonizzi la </a:t>
            </a:r>
            <a:r>
              <a:rPr lang="it-IT" sz="2400" i="1" dirty="0">
                <a:ea typeface="+mn-ea"/>
                <a:cs typeface="+mn-cs"/>
              </a:rPr>
              <a:t>disciplina esistente in </a:t>
            </a:r>
            <a:r>
              <a:rPr lang="it-IT" sz="2400" i="1" dirty="0" smtClean="0">
                <a:ea typeface="+mn-ea"/>
                <a:cs typeface="+mn-cs"/>
              </a:rPr>
              <a:t>materia di formazione professionale degli intermediari</a:t>
            </a:r>
            <a:r>
              <a:rPr lang="it-IT" sz="2400" dirty="0" smtClean="0">
                <a:ea typeface="+mn-ea"/>
                <a:cs typeface="+mn-cs"/>
              </a:rPr>
              <a:t>, </a:t>
            </a:r>
            <a:r>
              <a:rPr lang="it-IT" sz="2400" dirty="0">
                <a:ea typeface="+mn-ea"/>
                <a:cs typeface="+mn-cs"/>
              </a:rPr>
              <a:t>gli </a:t>
            </a:r>
            <a:r>
              <a:rPr lang="it-IT" sz="2400" i="1" dirty="0" smtClean="0">
                <a:ea typeface="+mn-ea"/>
                <a:cs typeface="+mn-cs"/>
              </a:rPr>
              <a:t>“standard </a:t>
            </a:r>
            <a:r>
              <a:rPr lang="it-IT" sz="2400" i="1" dirty="0">
                <a:ea typeface="+mn-ea"/>
                <a:cs typeface="+mn-cs"/>
              </a:rPr>
              <a:t>organizzativi, tecnologici e professionali riguardanti la formazione e l'aggiornamento degli intermediari assicurativi, con riferimento ai prodotti formativi, ai requisiti dei soggetti formatori e alle caratteristiche tecniche e funzionali delle piattaforme e-</a:t>
            </a:r>
            <a:r>
              <a:rPr lang="it-IT" sz="2400" i="1" dirty="0" smtClean="0">
                <a:ea typeface="+mn-ea"/>
                <a:cs typeface="+mn-cs"/>
              </a:rPr>
              <a:t>learning”</a:t>
            </a:r>
            <a:endParaRPr lang="it-IT" sz="2400" dirty="0">
              <a:ea typeface="+mn-ea"/>
              <a:cs typeface="+mn-cs"/>
            </a:endParaRPr>
          </a:p>
          <a:p>
            <a:pPr algn="just" eaLnBrk="1" fontAlgn="auto" hangingPunct="1">
              <a:spcAft>
                <a:spcPts val="0"/>
              </a:spcAft>
              <a:buFont typeface="Arial" pitchFamily="34" charset="0"/>
              <a:buChar char="•"/>
              <a:defRPr/>
            </a:pPr>
            <a:r>
              <a:rPr lang="it-IT" sz="2400" dirty="0" smtClean="0">
                <a:ea typeface="+mn-ea"/>
                <a:cs typeface="+mn-cs"/>
              </a:rPr>
              <a:t>Lo scopo dichiarato è quello di </a:t>
            </a:r>
            <a:r>
              <a:rPr lang="it-IT" sz="2400" i="1" dirty="0" smtClean="0">
                <a:ea typeface="+mn-ea"/>
                <a:cs typeface="+mn-cs"/>
              </a:rPr>
              <a:t>“favorire il rafforzamento dei requisiti professionali di cui all’art. 111”</a:t>
            </a:r>
            <a:r>
              <a:rPr lang="it-IT" sz="2400" dirty="0" smtClean="0">
                <a:ea typeface="+mn-ea"/>
                <a:cs typeface="+mn-cs"/>
              </a:rPr>
              <a:t> del </a:t>
            </a:r>
            <a:r>
              <a:rPr lang="it-IT" sz="2400" dirty="0" err="1" smtClean="0">
                <a:ea typeface="+mn-ea"/>
                <a:cs typeface="+mn-cs"/>
              </a:rPr>
              <a:t>c.a.p.</a:t>
            </a: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extLst>
      <p:ext uri="{BB962C8B-B14F-4D97-AF65-F5344CB8AC3E}">
        <p14:creationId xmlns:p14="http://schemas.microsoft.com/office/powerpoint/2010/main" val="39225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L’articolo </a:t>
            </a:r>
            <a:r>
              <a:rPr lang="it-IT" sz="3200" dirty="0">
                <a:ea typeface="+mj-ea"/>
                <a:cs typeface="+mj-cs"/>
              </a:rPr>
              <a:t>22 del “decreto sviluppo bis”</a:t>
            </a:r>
            <a:br>
              <a:rPr lang="it-IT" sz="3200" dirty="0">
                <a:ea typeface="+mj-ea"/>
                <a:cs typeface="+mj-cs"/>
              </a:rPr>
            </a:br>
            <a:endParaRPr lang="it-IT" sz="3200" dirty="0">
              <a:ea typeface="+mj-ea"/>
              <a:cs typeface="+mj-cs"/>
            </a:endParaRPr>
          </a:p>
        </p:txBody>
      </p:sp>
      <p:sp>
        <p:nvSpPr>
          <p:cNvPr id="3" name="Segnaposto contenuto 2"/>
          <p:cNvSpPr>
            <a:spLocks noGrp="1"/>
          </p:cNvSpPr>
          <p:nvPr>
            <p:ph idx="1"/>
          </p:nvPr>
        </p:nvSpPr>
        <p:spPr/>
        <p:txBody>
          <a:bodyPr rtlCol="0">
            <a:normAutofit lnSpcReduction="10000"/>
          </a:bodyPr>
          <a:lstStyle/>
          <a:p>
            <a:pPr marL="0" indent="0" algn="ctr" eaLnBrk="1" fontAlgn="auto" hangingPunct="1">
              <a:spcAft>
                <a:spcPts val="0"/>
              </a:spcAft>
              <a:buFont typeface="Arial" pitchFamily="34" charset="0"/>
              <a:buNone/>
              <a:defRPr/>
            </a:pPr>
            <a:r>
              <a:rPr lang="it-IT" sz="2400" b="1" dirty="0" smtClean="0">
                <a:ea typeface="+mn-ea"/>
                <a:cs typeface="+mn-cs"/>
              </a:rPr>
              <a:t>Formazione degli intermediari (comma 9)</a:t>
            </a:r>
          </a:p>
          <a:p>
            <a:pPr algn="just" eaLnBrk="1" fontAlgn="auto" hangingPunct="1">
              <a:spcAft>
                <a:spcPts val="0"/>
              </a:spcAft>
              <a:buFont typeface="Arial" pitchFamily="34" charset="0"/>
              <a:buChar char="•"/>
              <a:defRPr/>
            </a:pPr>
            <a:r>
              <a:rPr lang="it-IT" sz="2400" dirty="0" smtClean="0">
                <a:ea typeface="+mn-ea"/>
                <a:cs typeface="+mn-cs"/>
              </a:rPr>
              <a:t>E’ prevista l’emanazione di un regolamento </a:t>
            </a:r>
            <a:r>
              <a:rPr lang="it-IT" sz="2400" dirty="0" err="1" smtClean="0">
                <a:ea typeface="+mn-ea"/>
                <a:cs typeface="+mn-cs"/>
              </a:rPr>
              <a:t>Ivass</a:t>
            </a:r>
            <a:r>
              <a:rPr lang="it-IT" sz="2400" dirty="0" smtClean="0">
                <a:ea typeface="+mn-ea"/>
                <a:cs typeface="+mn-cs"/>
              </a:rPr>
              <a:t> </a:t>
            </a:r>
            <a:r>
              <a:rPr lang="it-IT" sz="2400" b="1" dirty="0" smtClean="0">
                <a:solidFill>
                  <a:srgbClr val="FF0000"/>
                </a:solidFill>
                <a:ea typeface="+mn-ea"/>
                <a:cs typeface="+mn-cs"/>
              </a:rPr>
              <a:t>che </a:t>
            </a:r>
            <a:r>
              <a:rPr lang="it-IT" sz="2400" b="1" dirty="0" smtClean="0">
                <a:solidFill>
                  <a:srgbClr val="FF0000"/>
                </a:solidFill>
              </a:rPr>
              <a:t> “</a:t>
            </a:r>
            <a:r>
              <a:rPr lang="it-IT" sz="2400" b="1" i="1" dirty="0" smtClean="0">
                <a:solidFill>
                  <a:srgbClr val="FF0000"/>
                </a:solidFill>
              </a:rPr>
              <a:t>anche </a:t>
            </a:r>
            <a:r>
              <a:rPr lang="it-IT" sz="2400" b="1" i="1" dirty="0">
                <a:solidFill>
                  <a:srgbClr val="FF0000"/>
                </a:solidFill>
              </a:rPr>
              <a:t>in considerazione della crescente diffusione dei rapporti assicurativi da gestire in via </a:t>
            </a:r>
            <a:r>
              <a:rPr lang="it-IT" sz="2400" b="1" i="1" dirty="0" smtClean="0">
                <a:solidFill>
                  <a:srgbClr val="FF0000"/>
                </a:solidFill>
              </a:rPr>
              <a:t>telematica…”</a:t>
            </a:r>
            <a:r>
              <a:rPr lang="it-IT" sz="2400" i="1" dirty="0" smtClean="0"/>
              <a:t>, </a:t>
            </a:r>
            <a:r>
              <a:rPr lang="it-IT" sz="2400" i="1" dirty="0" smtClean="0">
                <a:ea typeface="+mn-ea"/>
                <a:cs typeface="+mn-cs"/>
              </a:rPr>
              <a:t>unifichi ed armonizzi la </a:t>
            </a:r>
            <a:r>
              <a:rPr lang="it-IT" sz="2400" i="1" dirty="0">
                <a:ea typeface="+mn-ea"/>
                <a:cs typeface="+mn-cs"/>
              </a:rPr>
              <a:t>disciplina esistente in </a:t>
            </a:r>
            <a:r>
              <a:rPr lang="it-IT" sz="2400" i="1" dirty="0" smtClean="0">
                <a:ea typeface="+mn-ea"/>
                <a:cs typeface="+mn-cs"/>
              </a:rPr>
              <a:t>materia di formazione professionale degli intermediari</a:t>
            </a:r>
            <a:r>
              <a:rPr lang="it-IT" sz="2400" dirty="0" smtClean="0">
                <a:ea typeface="+mn-ea"/>
                <a:cs typeface="+mn-cs"/>
              </a:rPr>
              <a:t>, </a:t>
            </a:r>
            <a:r>
              <a:rPr lang="it-IT" sz="2400" dirty="0">
                <a:ea typeface="+mn-ea"/>
                <a:cs typeface="+mn-cs"/>
              </a:rPr>
              <a:t>gli </a:t>
            </a:r>
            <a:r>
              <a:rPr lang="it-IT" sz="2400" i="1" dirty="0" smtClean="0">
                <a:ea typeface="+mn-ea"/>
                <a:cs typeface="+mn-cs"/>
              </a:rPr>
              <a:t>“standard </a:t>
            </a:r>
            <a:r>
              <a:rPr lang="it-IT" sz="2400" i="1" dirty="0">
                <a:ea typeface="+mn-ea"/>
                <a:cs typeface="+mn-cs"/>
              </a:rPr>
              <a:t>organizzativi, tecnologici e professionali riguardanti la formazione e l'aggiornamento degli intermediari assicurativi, con riferimento ai prodotti formativi, ai requisiti dei soggetti formatori e alle caratteristiche tecniche e funzionali delle piattaforme e-</a:t>
            </a:r>
            <a:r>
              <a:rPr lang="it-IT" sz="2400" i="1" dirty="0" smtClean="0">
                <a:ea typeface="+mn-ea"/>
                <a:cs typeface="+mn-cs"/>
              </a:rPr>
              <a:t>learning”</a:t>
            </a:r>
            <a:endParaRPr lang="it-IT" sz="2400" dirty="0">
              <a:ea typeface="+mn-ea"/>
              <a:cs typeface="+mn-cs"/>
            </a:endParaRPr>
          </a:p>
          <a:p>
            <a:pPr algn="just" eaLnBrk="1" fontAlgn="auto" hangingPunct="1">
              <a:spcAft>
                <a:spcPts val="0"/>
              </a:spcAft>
              <a:buFont typeface="Arial" pitchFamily="34" charset="0"/>
              <a:buChar char="•"/>
              <a:defRPr/>
            </a:pPr>
            <a:r>
              <a:rPr lang="it-IT" sz="2400" dirty="0" smtClean="0">
                <a:ea typeface="+mn-ea"/>
                <a:cs typeface="+mn-cs"/>
              </a:rPr>
              <a:t>Lo scopo dichiarato è quello di </a:t>
            </a:r>
            <a:r>
              <a:rPr lang="it-IT" sz="2400" i="1" dirty="0" smtClean="0">
                <a:ea typeface="+mn-ea"/>
                <a:cs typeface="+mn-cs"/>
              </a:rPr>
              <a:t>“favorire il rafforzamento dei requisiti professionali di cui all’art. 111”</a:t>
            </a:r>
            <a:r>
              <a:rPr lang="it-IT" sz="2400" dirty="0" smtClean="0">
                <a:ea typeface="+mn-ea"/>
                <a:cs typeface="+mn-cs"/>
              </a:rPr>
              <a:t> del </a:t>
            </a:r>
            <a:r>
              <a:rPr lang="it-IT" sz="2400" dirty="0" err="1" smtClean="0">
                <a:ea typeface="+mn-ea"/>
                <a:cs typeface="+mn-cs"/>
              </a:rPr>
              <a:t>c.a.p.</a:t>
            </a: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extLst>
      <p:ext uri="{BB962C8B-B14F-4D97-AF65-F5344CB8AC3E}">
        <p14:creationId xmlns:p14="http://schemas.microsoft.com/office/powerpoint/2010/main" val="3518692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AutoShape 1"/>
          <p:cNvSpPr>
            <a:spLocks/>
          </p:cNvSpPr>
          <p:nvPr/>
        </p:nvSpPr>
        <p:spPr bwMode="auto">
          <a:xfrm>
            <a:off x="1350615" y="-142875"/>
            <a:ext cx="6734101" cy="7143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5717" tIns="35717" rIns="35717" bIns="35717" anchor="ctr"/>
          <a:lstStyle/>
          <a:p>
            <a:pPr algn="just"/>
            <a:r>
              <a:rPr lang="it-IT" sz="2000" b="1" dirty="0"/>
              <a:t>Per come scritta, la delega fa coincidere la necessità di intervenire (inasprendoli) sui requisiti formativi anche in ragione dello sviluppo della negoziazione telematica.</a:t>
            </a:r>
            <a:r>
              <a:rPr lang="it-IT" sz="2000" dirty="0"/>
              <a:t> </a:t>
            </a:r>
            <a:endParaRPr lang="it-IT" sz="2000" dirty="0">
              <a:latin typeface="Helvetica Light" charset="0"/>
              <a:cs typeface="Helvetica Light" charset="0"/>
              <a:sym typeface="Helvetica Light" charset="0"/>
            </a:endParaRPr>
          </a:p>
          <a:p>
            <a:endParaRPr lang="it-IT" sz="2000" dirty="0">
              <a:latin typeface="Helvetica Light" charset="0"/>
              <a:cs typeface="Helvetica Light" charset="0"/>
              <a:sym typeface="Helvetica Light" charset="0"/>
            </a:endParaRPr>
          </a:p>
          <a:p>
            <a:pPr algn="just"/>
            <a:r>
              <a:rPr lang="it-IT" sz="2000" b="1" dirty="0"/>
              <a:t>La necessità di una formazione (qualificata) in ragione dello sviluppo </a:t>
            </a:r>
            <a:r>
              <a:rPr lang="it-IT" sz="2000" b="1" u="sng" dirty="0"/>
              <a:t>tecnologico sembra lasciar intendere come il legislatore riconosca comunque nell'intermediario assicurativo una figura centrale nella negoziazione telematica del futuro</a:t>
            </a:r>
          </a:p>
          <a:p>
            <a:endParaRPr lang="it-IT" sz="2000" b="1" dirty="0"/>
          </a:p>
          <a:p>
            <a:pPr algn="r"/>
            <a:r>
              <a:rPr lang="it-IT" sz="1700" dirty="0"/>
              <a:t>…segue…</a:t>
            </a:r>
            <a:endParaRPr lang="it-IT" sz="1700" dirty="0">
              <a:latin typeface="Helvetica Light" charset="0"/>
              <a:cs typeface="Helvetica Light" charset="0"/>
              <a:sym typeface="Helvetica Light" charset="0"/>
            </a:endParaRPr>
          </a:p>
        </p:txBody>
      </p:sp>
    </p:spTree>
    <p:extLst>
      <p:ext uri="{BB962C8B-B14F-4D97-AF65-F5344CB8AC3E}">
        <p14:creationId xmlns:p14="http://schemas.microsoft.com/office/powerpoint/2010/main" val="865977341"/>
      </p:ext>
    </p:extLst>
  </p:cSld>
  <p:clrMapOvr>
    <a:masterClrMapping/>
  </p:clrMapOvr>
  <p:transition xmlns:p14="http://schemas.microsoft.com/office/powerpoint/2010/mai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it-IT" sz="2800" b="1" dirty="0" smtClean="0">
                <a:solidFill>
                  <a:srgbClr val="FF0000"/>
                </a:solidFill>
                <a:ea typeface="+mn-ea"/>
                <a:cs typeface="+mn-cs"/>
              </a:rPr>
              <a:t>LA SFIDA PER IL COMPARTO DELL’INTERMEDIAZIONE </a:t>
            </a:r>
            <a:r>
              <a:rPr lang="it-IT" sz="2800" b="1" dirty="0" smtClean="0"/>
              <a:t> NELL’ERA </a:t>
            </a:r>
            <a:r>
              <a:rPr lang="it-IT" sz="2800" b="1" dirty="0"/>
              <a:t>DELLA COMUNICAZIONE</a:t>
            </a:r>
            <a:br>
              <a:rPr lang="it-IT" sz="2800" b="1" dirty="0"/>
            </a:br>
            <a:r>
              <a:rPr lang="it-IT" sz="2800" b="1" dirty="0"/>
              <a:t> DIGITALE</a:t>
            </a:r>
            <a:endParaRPr lang="it-IT" sz="2800" b="1" dirty="0" smtClean="0">
              <a:solidFill>
                <a:srgbClr val="FF0000"/>
              </a:solidFill>
              <a:ea typeface="+mn-ea"/>
              <a:cs typeface="+mn-cs"/>
            </a:endParaRPr>
          </a:p>
          <a:p>
            <a:pPr marL="0" indent="0" algn="ctr" eaLnBrk="1" fontAlgn="auto" hangingPunct="1">
              <a:spcAft>
                <a:spcPts val="0"/>
              </a:spcAft>
              <a:buFont typeface="Arial" pitchFamily="34" charset="0"/>
              <a:buNone/>
              <a:defRPr/>
            </a:pPr>
            <a:endParaRPr lang="it-IT" sz="2800" b="1" dirty="0">
              <a:ea typeface="+mn-ea"/>
              <a:cs typeface="+mn-cs"/>
            </a:endParaRPr>
          </a:p>
          <a:p>
            <a:pPr marL="0" indent="0" algn="ctr" eaLnBrk="1" fontAlgn="auto" hangingPunct="1">
              <a:spcAft>
                <a:spcPts val="0"/>
              </a:spcAft>
              <a:buFont typeface="Arial" pitchFamily="34" charset="0"/>
              <a:buNone/>
              <a:defRPr/>
            </a:pPr>
            <a:endParaRPr lang="it-IT" sz="2800" b="1" dirty="0">
              <a:solidFill>
                <a:srgbClr val="000000"/>
              </a:solidFill>
              <a:ea typeface="+mn-ea"/>
              <a:cs typeface="+mn-cs"/>
            </a:endParaRPr>
          </a:p>
          <a:p>
            <a:pPr marL="0" indent="0" algn="ctr" eaLnBrk="1" fontAlgn="auto" hangingPunct="1">
              <a:spcAft>
                <a:spcPts val="0"/>
              </a:spcAft>
              <a:buFont typeface="Arial" pitchFamily="34" charset="0"/>
              <a:buNone/>
              <a:defRPr/>
            </a:pPr>
            <a:endParaRPr lang="it-IT" sz="2800" dirty="0" smtClean="0">
              <a:ea typeface="+mn-ea"/>
              <a:cs typeface="+mn-cs"/>
            </a:endParaRPr>
          </a:p>
        </p:txBody>
      </p:sp>
      <p:sp>
        <p:nvSpPr>
          <p:cNvPr id="2" name="Rettangolo 1"/>
          <p:cNvSpPr/>
          <p:nvPr/>
        </p:nvSpPr>
        <p:spPr>
          <a:xfrm>
            <a:off x="1187624" y="3212976"/>
            <a:ext cx="7056784" cy="288032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indent="0" algn="ctr" eaLnBrk="1" fontAlgn="auto" hangingPunct="1">
              <a:spcAft>
                <a:spcPts val="0"/>
              </a:spcAft>
              <a:buFont typeface="Arial" pitchFamily="34" charset="0"/>
              <a:buNone/>
              <a:defRPr/>
            </a:pPr>
            <a:r>
              <a:rPr lang="it-IT" b="1" dirty="0" smtClean="0"/>
              <a:t>IL RIBALTAMENTO DI PROSPETTIVA: DAL DIVIETO DI COLLABORAZIONE ALLA PROMOZIONE DELLA COOPERAZIONE TRA INTERMEDIARI PRINCIPALI.</a:t>
            </a:r>
          </a:p>
          <a:p>
            <a:pPr marL="0" indent="0" algn="ctr" eaLnBrk="1" fontAlgn="auto" hangingPunct="1">
              <a:spcAft>
                <a:spcPts val="0"/>
              </a:spcAft>
              <a:buFont typeface="Arial" pitchFamily="34" charset="0"/>
              <a:buNone/>
              <a:defRPr/>
            </a:pPr>
            <a:endParaRPr lang="it-IT" b="1" dirty="0"/>
          </a:p>
          <a:p>
            <a:pPr marL="0" indent="0" algn="ctr" eaLnBrk="1" fontAlgn="auto" hangingPunct="1">
              <a:spcAft>
                <a:spcPts val="0"/>
              </a:spcAft>
              <a:buFont typeface="Arial" pitchFamily="34" charset="0"/>
              <a:buNone/>
              <a:defRPr/>
            </a:pPr>
            <a:r>
              <a:rPr lang="it-IT" b="1" dirty="0" smtClean="0"/>
              <a:t>“DALL’OPINIONE ALLA NORMA”</a:t>
            </a:r>
          </a:p>
          <a:p>
            <a:pPr marL="0" indent="0" algn="ctr" eaLnBrk="1" fontAlgn="auto" hangingPunct="1">
              <a:spcAft>
                <a:spcPts val="0"/>
              </a:spcAft>
              <a:buFont typeface="Arial" pitchFamily="34" charset="0"/>
              <a:buNone/>
              <a:defRPr/>
            </a:pPr>
            <a:endParaRPr lang="it-IT" b="1" dirty="0"/>
          </a:p>
          <a:p>
            <a:pPr marL="0" indent="0" algn="ctr" eaLnBrk="1" fontAlgn="auto" hangingPunct="1">
              <a:spcAft>
                <a:spcPts val="0"/>
              </a:spcAft>
              <a:buFont typeface="Arial" pitchFamily="34" charset="0"/>
              <a:buNone/>
              <a:defRPr/>
            </a:pPr>
            <a:r>
              <a:rPr lang="it-IT" b="1" dirty="0" smtClean="0"/>
              <a:t>IL FALLIMENTO DELL’ART: 34 D.L. 1/2012 sui tre preventivi</a:t>
            </a:r>
            <a:endParaRPr lang="it-IT" b="1" dirty="0"/>
          </a:p>
        </p:txBody>
      </p:sp>
    </p:spTree>
    <p:extLst>
      <p:ext uri="{BB962C8B-B14F-4D97-AF65-F5344CB8AC3E}">
        <p14:creationId xmlns:p14="http://schemas.microsoft.com/office/powerpoint/2010/main" val="719411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251520" y="116632"/>
            <a:ext cx="8856984" cy="6278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a:r>
              <a:rPr lang="it-IT" b="1" dirty="0"/>
              <a:t>Art. 22</a:t>
            </a:r>
          </a:p>
          <a:p>
            <a:pPr algn="ctr"/>
            <a:r>
              <a:rPr lang="it-IT" b="1" i="1" dirty="0" smtClean="0"/>
              <a:t>Misure </a:t>
            </a:r>
            <a:r>
              <a:rPr lang="it-IT" b="1" i="1" dirty="0"/>
              <a:t>a favore della concorrenza e della </a:t>
            </a:r>
            <a:r>
              <a:rPr lang="it-IT" b="1" i="1" dirty="0" smtClean="0"/>
              <a:t>tutela</a:t>
            </a:r>
          </a:p>
          <a:p>
            <a:pPr algn="ctr"/>
            <a:r>
              <a:rPr lang="it-IT" b="1" i="1" dirty="0" smtClean="0"/>
              <a:t> </a:t>
            </a:r>
            <a:r>
              <a:rPr lang="it-IT" b="1" i="1" dirty="0"/>
              <a:t>del consumatore nel mercato assicurativo </a:t>
            </a:r>
            <a:endParaRPr lang="it-IT" b="1" i="1" dirty="0" smtClean="0"/>
          </a:p>
          <a:p>
            <a:pPr algn="ctr"/>
            <a:endParaRPr lang="it-IT" b="1" i="1" dirty="0"/>
          </a:p>
          <a:p>
            <a:pPr algn="just"/>
            <a:r>
              <a:rPr lang="it-IT" sz="1800" dirty="0"/>
              <a:t>10. Al fine di favorire il superamento dell'attuale segmentazione del mercato assicurativo ed </a:t>
            </a:r>
            <a:r>
              <a:rPr lang="it-IT" sz="1800" b="1" u="sng" dirty="0" smtClean="0">
                <a:solidFill>
                  <a:srgbClr val="FF0000"/>
                </a:solidFill>
              </a:rPr>
              <a:t>accrescere il grado di libertà dei diversi operatori</a:t>
            </a:r>
            <a:r>
              <a:rPr lang="it-IT" sz="1800" dirty="0" smtClean="0"/>
              <a:t>, </a:t>
            </a:r>
            <a:r>
              <a:rPr lang="it-IT" sz="1800" dirty="0"/>
              <a:t>gli intermediari assicurativi di cui al comma 2, lettere a), b), d), dell'articolo 109 del decreto legislativo 7 settembre 2005, n. 209, </a:t>
            </a:r>
            <a:r>
              <a:rPr lang="it-IT" sz="1800" dirty="0" smtClean="0"/>
              <a:t>nonché </a:t>
            </a:r>
            <a:r>
              <a:rPr lang="it-IT" sz="1800" dirty="0"/>
              <a:t>quelli inseriti nell'elenco annesso al registro degli intermediari medesimi ex articolo 33, comma 2 del regolamento ISVAP n. 5/06, possono adottare forme di collaborazione reciproca nello svolgimento della propria </a:t>
            </a:r>
            <a:r>
              <a:rPr lang="it-IT" sz="1800" dirty="0" smtClean="0"/>
              <a:t>attività </a:t>
            </a:r>
            <a:r>
              <a:rPr lang="it-IT" sz="1800" b="1" dirty="0">
                <a:solidFill>
                  <a:srgbClr val="FF0000"/>
                </a:solidFill>
              </a:rPr>
              <a:t>anche mediante l'utilizzo dei rispettivi mandati</a:t>
            </a:r>
            <a:r>
              <a:rPr lang="it-IT" sz="1800" dirty="0"/>
              <a:t>. Detta collaborazione è</a:t>
            </a:r>
            <a:r>
              <a:rPr lang="it-IT" sz="1800" dirty="0" smtClean="0"/>
              <a:t> </a:t>
            </a:r>
            <a:r>
              <a:rPr lang="it-IT" sz="1800" dirty="0"/>
              <a:t>consentita sia tra intermediari iscritti nella medesima sezione del registro o nell'elenco a questo annesso, sia tra di loro reciprocamente, </a:t>
            </a:r>
            <a:r>
              <a:rPr lang="it-IT" sz="1800" b="1" dirty="0"/>
              <a:t>a condizione che al cliente sia fornita, con le </a:t>
            </a:r>
            <a:r>
              <a:rPr lang="it-IT" sz="1800" b="1" dirty="0" smtClean="0"/>
              <a:t>modalità </a:t>
            </a:r>
            <a:r>
              <a:rPr lang="it-IT" sz="1800" b="1" dirty="0"/>
              <a:t>e forme previste nel Codice delle assicurazioni private e sui regolamenti attuativi, una corretta e completa informativa in relazione al fatto che </a:t>
            </a:r>
            <a:r>
              <a:rPr lang="it-IT" sz="1800" b="1" dirty="0" smtClean="0"/>
              <a:t>l'attività </a:t>
            </a:r>
            <a:r>
              <a:rPr lang="it-IT" sz="1800" b="1" dirty="0"/>
              <a:t>di intermediazione viene svolta in collaborazione tra </a:t>
            </a:r>
            <a:r>
              <a:rPr lang="it-IT" sz="1800" b="1" dirty="0" smtClean="0"/>
              <a:t>più </a:t>
            </a:r>
            <a:r>
              <a:rPr lang="it-IT" sz="1800" b="1" dirty="0"/>
              <a:t>intermediari, </a:t>
            </a:r>
            <a:r>
              <a:rPr lang="it-IT" sz="1800" b="1" dirty="0" smtClean="0"/>
              <a:t>nonché </a:t>
            </a:r>
            <a:r>
              <a:rPr lang="it-IT" sz="1800" b="1" dirty="0"/>
              <a:t>l'indicazione dell'esatta </a:t>
            </a:r>
            <a:r>
              <a:rPr lang="it-IT" sz="1800" b="1" dirty="0" smtClean="0"/>
              <a:t>identità, </a:t>
            </a:r>
            <a:r>
              <a:rPr lang="it-IT" sz="1800" b="1" dirty="0"/>
              <a:t>della sezione di appartenenza e del ruolo svolto dai medesimi nell'ambito della forma di collaborazione adottata.</a:t>
            </a:r>
            <a:r>
              <a:rPr lang="it-IT" sz="1800" dirty="0"/>
              <a:t> L'IVASS </a:t>
            </a:r>
            <a:r>
              <a:rPr lang="it-IT" sz="1800" b="1" dirty="0">
                <a:solidFill>
                  <a:srgbClr val="FF0000"/>
                </a:solidFill>
              </a:rPr>
              <a:t>vigila</a:t>
            </a:r>
            <a:r>
              <a:rPr lang="it-IT" sz="1800" dirty="0"/>
              <a:t> sulla corretta applicazione del presente articolo e </a:t>
            </a:r>
            <a:r>
              <a:rPr lang="it-IT" sz="1800" b="1" dirty="0" smtClean="0">
                <a:solidFill>
                  <a:srgbClr val="FF0000"/>
                </a:solidFill>
              </a:rPr>
              <a:t>può</a:t>
            </a:r>
            <a:r>
              <a:rPr lang="it-IT" sz="1800" dirty="0" smtClean="0"/>
              <a:t> </a:t>
            </a:r>
            <a:r>
              <a:rPr lang="it-IT" sz="1800" dirty="0"/>
              <a:t>adottare disposizioni attuative anche al fine di garantire adeguata informativa ai consumatori.</a:t>
            </a:r>
          </a:p>
        </p:txBody>
      </p:sp>
    </p:spTree>
    <p:extLst>
      <p:ext uri="{BB962C8B-B14F-4D97-AF65-F5344CB8AC3E}">
        <p14:creationId xmlns:p14="http://schemas.microsoft.com/office/powerpoint/2010/main" val="241638492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790575" y="762775"/>
            <a:ext cx="756285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it-IT" b="1" dirty="0"/>
              <a:t>Art. 22</a:t>
            </a:r>
          </a:p>
          <a:p>
            <a:pPr algn="ctr"/>
            <a:r>
              <a:rPr lang="it-IT" b="1" i="1" dirty="0" smtClean="0"/>
              <a:t>Misure </a:t>
            </a:r>
            <a:r>
              <a:rPr lang="it-IT" b="1" i="1" dirty="0"/>
              <a:t>a favore della concorrenza e della tutela del consumatore nel mercato assicurativo </a:t>
            </a:r>
            <a:endParaRPr lang="it-IT" b="1" i="1" dirty="0" smtClean="0"/>
          </a:p>
          <a:p>
            <a:pPr algn="ctr"/>
            <a:endParaRPr lang="it-IT" b="1" i="1" dirty="0" smtClean="0"/>
          </a:p>
          <a:p>
            <a:pPr algn="just"/>
            <a:r>
              <a:rPr lang="it-IT" sz="2800" dirty="0"/>
              <a:t>11. Gli intermediari assicurativi che svolgono </a:t>
            </a:r>
            <a:r>
              <a:rPr lang="it-IT" sz="2800" dirty="0" smtClean="0"/>
              <a:t>attività </a:t>
            </a:r>
            <a:r>
              <a:rPr lang="it-IT" sz="2800" dirty="0"/>
              <a:t>di intermediazione in collaborazione tra di loro ai sensi del comma 10 </a:t>
            </a:r>
            <a:r>
              <a:rPr lang="it-IT" sz="2800" b="1" dirty="0"/>
              <a:t>rispondono in solido per gli eventuali danni sofferti dal cliente a cagione dello svolgimento di tale </a:t>
            </a:r>
            <a:r>
              <a:rPr lang="it-IT" sz="2800" b="1" dirty="0" smtClean="0"/>
              <a:t>attività, </a:t>
            </a:r>
            <a:r>
              <a:rPr lang="it-IT" sz="2800" b="1" dirty="0"/>
              <a:t>salve le reciproche rivalse nei loro rapporti interni</a:t>
            </a:r>
            <a:r>
              <a:rPr lang="it-IT" sz="2800" b="1" dirty="0" smtClean="0"/>
              <a:t>.</a:t>
            </a:r>
          </a:p>
          <a:p>
            <a:pPr algn="just"/>
            <a:endParaRPr lang="it-IT" dirty="0" smtClean="0"/>
          </a:p>
          <a:p>
            <a:pPr algn="just"/>
            <a:r>
              <a:rPr lang="it-IT" dirty="0" smtClean="0"/>
              <a:t>E l’IMPRESA? RINVIO.</a:t>
            </a:r>
            <a:endParaRPr lang="it-IT" dirty="0"/>
          </a:p>
        </p:txBody>
      </p:sp>
    </p:spTree>
    <p:extLst>
      <p:ext uri="{BB962C8B-B14F-4D97-AF65-F5344CB8AC3E}">
        <p14:creationId xmlns:p14="http://schemas.microsoft.com/office/powerpoint/2010/main" val="233953379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790575" y="762775"/>
            <a:ext cx="7562850" cy="58169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it-IT" b="1" dirty="0"/>
              <a:t>Art. 22</a:t>
            </a:r>
          </a:p>
          <a:p>
            <a:pPr algn="ctr"/>
            <a:r>
              <a:rPr lang="it-IT" b="1" i="1" dirty="0" smtClean="0"/>
              <a:t>Misure </a:t>
            </a:r>
            <a:r>
              <a:rPr lang="it-IT" b="1" i="1" dirty="0"/>
              <a:t>a favore della concorrenza e della tutela del consumatore nel mercato assicurativo </a:t>
            </a:r>
            <a:endParaRPr lang="it-IT" b="1" i="1" dirty="0" smtClean="0"/>
          </a:p>
          <a:p>
            <a:pPr algn="ctr"/>
            <a:endParaRPr lang="it-IT" b="1" i="1" dirty="0" smtClean="0"/>
          </a:p>
          <a:p>
            <a:pPr algn="just"/>
            <a:endParaRPr lang="it-IT" dirty="0"/>
          </a:p>
          <a:p>
            <a:pPr algn="just"/>
            <a:r>
              <a:rPr lang="it-IT" sz="2800" dirty="0"/>
              <a:t>12. A decorrere dal 1° gennaio 2013, le clausole fra mandatario e impresa assicuratrice </a:t>
            </a:r>
            <a:r>
              <a:rPr lang="it-IT" sz="2800" b="1" u="sng" dirty="0"/>
              <a:t>incompatibili con le previsioni del comma 10 sono nulle per violazione di norma imperativa di legge e si considerano non apposte. </a:t>
            </a:r>
            <a:r>
              <a:rPr lang="it-IT" sz="2800" dirty="0"/>
              <a:t>L'IVASS </a:t>
            </a:r>
            <a:r>
              <a:rPr lang="it-IT" sz="2800" dirty="0">
                <a:solidFill>
                  <a:srgbClr val="FF0000"/>
                </a:solidFill>
              </a:rPr>
              <a:t>vigila </a:t>
            </a:r>
            <a:r>
              <a:rPr lang="it-IT" sz="2800" dirty="0"/>
              <a:t>ed adotta eventuali direttive per l'applicazione della norma e per garantire adeguata informativa ai consumatori.</a:t>
            </a:r>
          </a:p>
        </p:txBody>
      </p:sp>
    </p:spTree>
    <p:extLst>
      <p:ext uri="{BB962C8B-B14F-4D97-AF65-F5344CB8AC3E}">
        <p14:creationId xmlns:p14="http://schemas.microsoft.com/office/powerpoint/2010/main" val="395971362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790575" y="762775"/>
            <a:ext cx="7562850" cy="19389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it-IT" b="1" dirty="0"/>
              <a:t>Art. 22</a:t>
            </a:r>
          </a:p>
          <a:p>
            <a:pPr algn="ctr"/>
            <a:r>
              <a:rPr lang="it-IT" b="1" i="1" dirty="0" smtClean="0"/>
              <a:t>Misure </a:t>
            </a:r>
            <a:r>
              <a:rPr lang="it-IT" b="1" i="1" dirty="0"/>
              <a:t>a favore della concorrenza e della tutela del consumatore nel mercato assicurativo </a:t>
            </a:r>
            <a:endParaRPr lang="it-IT" b="1" i="1" dirty="0" smtClean="0"/>
          </a:p>
          <a:p>
            <a:pPr algn="ctr"/>
            <a:endParaRPr lang="it-IT" b="1" i="1" dirty="0" smtClean="0"/>
          </a:p>
          <a:p>
            <a:pPr algn="just"/>
            <a:endParaRPr lang="it-IT" dirty="0"/>
          </a:p>
        </p:txBody>
      </p:sp>
      <p:sp>
        <p:nvSpPr>
          <p:cNvPr id="2" name="Ovale 1"/>
          <p:cNvSpPr/>
          <p:nvPr/>
        </p:nvSpPr>
        <p:spPr>
          <a:xfrm>
            <a:off x="1979712" y="3140968"/>
            <a:ext cx="5328592" cy="288032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it-IT" dirty="0" smtClean="0"/>
              <a:t>Il tema della </a:t>
            </a:r>
            <a:r>
              <a:rPr lang="it-IT" dirty="0" err="1" smtClean="0"/>
              <a:t>compatibilita’</a:t>
            </a:r>
            <a:r>
              <a:rPr lang="it-IT" dirty="0" smtClean="0"/>
              <a:t> e l’”</a:t>
            </a:r>
            <a:r>
              <a:rPr lang="it-IT" i="1" dirty="0" smtClean="0"/>
              <a:t>esperienza”</a:t>
            </a:r>
            <a:r>
              <a:rPr lang="it-IT" dirty="0" smtClean="0"/>
              <a:t> antitrust.</a:t>
            </a:r>
            <a:endParaRPr lang="it-IT" dirty="0"/>
          </a:p>
        </p:txBody>
      </p:sp>
    </p:spTree>
    <p:extLst>
      <p:ext uri="{BB962C8B-B14F-4D97-AF65-F5344CB8AC3E}">
        <p14:creationId xmlns:p14="http://schemas.microsoft.com/office/powerpoint/2010/main" val="2207215477"/>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
            </a:r>
            <a:br>
              <a:rPr lang="it-IT" sz="2400" dirty="0" smtClean="0"/>
            </a:br>
            <a:r>
              <a:rPr lang="it-IT" sz="2400" b="1" dirty="0" smtClean="0"/>
              <a:t>Il provvedimento dell’AGCM</a:t>
            </a:r>
            <a:br>
              <a:rPr lang="it-IT" sz="2400" b="1" dirty="0" smtClean="0"/>
            </a:br>
            <a:r>
              <a:rPr lang="it-IT" sz="2400" b="1" dirty="0" smtClean="0"/>
              <a:t>(AVVIO DELL’ISTRUTTORIA)</a:t>
            </a:r>
            <a:br>
              <a:rPr lang="it-IT" sz="2400" b="1" dirty="0" smtClean="0"/>
            </a:br>
            <a:r>
              <a:rPr lang="it-IT" sz="2400" b="1" dirty="0" smtClean="0"/>
              <a:t>sulle clausole che disincentivano l’assunzione di </a:t>
            </a:r>
            <a:r>
              <a:rPr lang="it-IT" sz="2400" b="1" dirty="0" err="1" smtClean="0"/>
              <a:t>plurimandati</a:t>
            </a:r>
            <a:endParaRPr lang="it-IT" sz="2400" b="1" dirty="0"/>
          </a:p>
        </p:txBody>
      </p:sp>
      <p:sp>
        <p:nvSpPr>
          <p:cNvPr id="3" name="Segnaposto contenuto 2"/>
          <p:cNvSpPr>
            <a:spLocks noGrp="1"/>
          </p:cNvSpPr>
          <p:nvPr>
            <p:ph idx="1"/>
          </p:nvPr>
        </p:nvSpPr>
        <p:spPr/>
        <p:txBody>
          <a:bodyPr/>
          <a:lstStyle/>
          <a:p>
            <a:pPr marL="0" indent="0" algn="just">
              <a:buNone/>
            </a:pPr>
            <a:r>
              <a:rPr lang="it-IT" sz="2000" dirty="0" smtClean="0"/>
              <a:t> </a:t>
            </a:r>
            <a:endParaRPr lang="it-IT" sz="2000" dirty="0"/>
          </a:p>
          <a:p>
            <a:pPr marL="0" indent="0" algn="just">
              <a:buNone/>
            </a:pPr>
            <a:r>
              <a:rPr lang="it-IT" sz="2800" dirty="0" smtClean="0"/>
              <a:t>Tali clausole sono state ritenute potenzialmente in contrasto sia con le norme che vietano la stipulazione di accordi di distribuzione esclusiva tra Compagnie ed Agenti (c.d. Leggi Bersani), sia con il divieto di istituire intese restrittive della concorrenza previsto dall’art. 101 del TFUE</a:t>
            </a:r>
            <a:r>
              <a:rPr lang="it-IT" sz="2000" dirty="0" smtClean="0"/>
              <a:t>.</a:t>
            </a:r>
          </a:p>
          <a:p>
            <a:pPr marL="0" indent="0" algn="just">
              <a:buNone/>
            </a:pPr>
            <a:endParaRPr lang="it-IT" sz="2000" dirty="0"/>
          </a:p>
          <a:p>
            <a:pPr marL="0" indent="0" algn="just">
              <a:buNone/>
            </a:pPr>
            <a:r>
              <a:rPr lang="it-IT" sz="2000" dirty="0">
                <a:solidFill>
                  <a:srgbClr val="FF0000"/>
                </a:solidFill>
              </a:rPr>
              <a:t>E’ stata, perciò, avviata formalmente un’istruttoria nei confronti di alcune Compagnie assicurative, di cui si attendono gli esiti.</a:t>
            </a:r>
          </a:p>
          <a:p>
            <a:pPr marL="0" indent="0" algn="just">
              <a:buNone/>
            </a:pPr>
            <a:endParaRPr lang="it-IT" sz="2000" dirty="0"/>
          </a:p>
        </p:txBody>
      </p:sp>
    </p:spTree>
    <p:extLst>
      <p:ext uri="{BB962C8B-B14F-4D97-AF65-F5344CB8AC3E}">
        <p14:creationId xmlns:p14="http://schemas.microsoft.com/office/powerpoint/2010/main" val="4137988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a:xfrm>
            <a:off x="179512" y="1600200"/>
            <a:ext cx="8507288" cy="4525963"/>
          </a:xfrm>
        </p:spPr>
        <p:txBody>
          <a:bodyPr/>
          <a:lstStyle/>
          <a:p>
            <a:pPr marL="0" indent="0" algn="ctr">
              <a:buNone/>
            </a:pPr>
            <a:r>
              <a:rPr lang="it-IT" sz="2000" dirty="0" smtClean="0"/>
              <a:t>Le clausole esaminate dall’Autorità riguardano, principalmente:</a:t>
            </a:r>
          </a:p>
          <a:p>
            <a:pPr marL="0" indent="0" algn="just">
              <a:buNone/>
            </a:pPr>
            <a:endParaRPr lang="it-IT" sz="2000" dirty="0"/>
          </a:p>
          <a:p>
            <a:pPr marL="0" indent="0" algn="just">
              <a:buNone/>
            </a:pPr>
            <a:r>
              <a:rPr lang="it-IT" sz="2000" dirty="0" smtClean="0"/>
              <a:t>Il riconoscimento della possibilità di assumere mandati da altre Imprese, limitatamente ai rami interessati dalle Leggi Bersani e </a:t>
            </a:r>
            <a:r>
              <a:rPr lang="it-IT" sz="2000" b="1" u="sng" dirty="0" smtClean="0"/>
              <a:t>condizionatamente alla vigenza delle disposizioni che vietano l’esclusiva.</a:t>
            </a:r>
          </a:p>
          <a:p>
            <a:pPr marL="0" indent="0" algn="just">
              <a:buNone/>
            </a:pPr>
            <a:endParaRPr lang="it-IT" sz="2000" dirty="0"/>
          </a:p>
          <a:p>
            <a:pPr marL="0" indent="0" algn="just">
              <a:buNone/>
            </a:pPr>
            <a:r>
              <a:rPr lang="it-IT" sz="2000" dirty="0" smtClean="0"/>
              <a:t>Esempio: </a:t>
            </a:r>
            <a:r>
              <a:rPr lang="it-IT" sz="2000" i="1" dirty="0" smtClean="0"/>
              <a:t>“l’agente non può prestare la sua opera a vantaggio di altre società di assicurazioni, neppure per quei rami che non siano eventualmente esercitati dalla compagnia, se non abbia il consenso scritto di quest’ultima, </a:t>
            </a:r>
            <a:r>
              <a:rPr lang="it-IT" sz="2000" b="1" i="1" dirty="0" smtClean="0"/>
              <a:t>fatta eccezione per l’offerta ai consumatori di polizze relative ai rami danni</a:t>
            </a:r>
            <a:r>
              <a:rPr lang="it-IT" sz="2000" i="1" dirty="0" smtClean="0"/>
              <a:t>, ai sensi di quanto previsto dalle leggi 4 agosto 2006 n. 248 e 2 aprile 2007 n. 40 </a:t>
            </a:r>
            <a:r>
              <a:rPr lang="it-IT" sz="2000" b="1" i="1" dirty="0" smtClean="0"/>
              <a:t>e sino a quando la suddetta normativa rimarrà in vigore </a:t>
            </a:r>
            <a:r>
              <a:rPr lang="it-IT" sz="2000" i="1" dirty="0"/>
              <a:t>o non </a:t>
            </a:r>
            <a:r>
              <a:rPr lang="it-IT" sz="2000" i="1" dirty="0" smtClean="0"/>
              <a:t>sarà </a:t>
            </a:r>
            <a:r>
              <a:rPr lang="it-IT" sz="2000" i="1" dirty="0" err="1" smtClean="0"/>
              <a:t>ritenutea</a:t>
            </a:r>
            <a:r>
              <a:rPr lang="it-IT" sz="2000" i="1" dirty="0" smtClean="0"/>
              <a:t> illegittima </a:t>
            </a:r>
            <a:r>
              <a:rPr lang="it-IT" sz="2000" i="1" dirty="0"/>
              <a:t>da organismi giurisdizionali comunitari o </a:t>
            </a:r>
            <a:r>
              <a:rPr lang="it-IT" sz="2000" i="1" dirty="0" smtClean="0"/>
              <a:t>nazionali” .</a:t>
            </a:r>
          </a:p>
          <a:p>
            <a:pPr marL="0" indent="0" algn="just">
              <a:buNone/>
            </a:pPr>
            <a:r>
              <a:rPr lang="it-IT" sz="2000" i="1" dirty="0" smtClean="0">
                <a:solidFill>
                  <a:srgbClr val="FF0000"/>
                </a:solidFill>
              </a:rPr>
              <a:t> L’INTENTO OSTRUZIONISTICO QUI, PUR BEN CRIPTATO, PARE SUSSISTERE. </a:t>
            </a:r>
            <a:endParaRPr lang="it-IT" sz="2000" dirty="0">
              <a:solidFill>
                <a:srgbClr val="FF0000"/>
              </a:solidFill>
            </a:endParaRPr>
          </a:p>
        </p:txBody>
      </p:sp>
    </p:spTree>
    <p:extLst>
      <p:ext uri="{BB962C8B-B14F-4D97-AF65-F5344CB8AC3E}">
        <p14:creationId xmlns:p14="http://schemas.microsoft.com/office/powerpoint/2010/main" val="6815244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p:txBody>
          <a:bodyPr/>
          <a:lstStyle/>
          <a:p>
            <a:pPr marL="0" indent="0" algn="ctr">
              <a:buNone/>
            </a:pPr>
            <a:r>
              <a:rPr lang="it-IT" sz="2000" dirty="0" smtClean="0"/>
              <a:t>Le clausole esaminate dall’Autorità riguardano, principalmente:</a:t>
            </a:r>
          </a:p>
          <a:p>
            <a:pPr marL="0" indent="0" algn="just">
              <a:buNone/>
            </a:pPr>
            <a:endParaRPr lang="it-IT" sz="2000" dirty="0"/>
          </a:p>
          <a:p>
            <a:pPr marL="0" indent="0" algn="just">
              <a:buNone/>
            </a:pPr>
            <a:r>
              <a:rPr lang="it-IT" sz="2000" dirty="0" smtClean="0"/>
              <a:t>L’obbligo per l’agente di comunicare all’Impresa preponente – </a:t>
            </a:r>
            <a:r>
              <a:rPr lang="it-IT" sz="2000" i="1" dirty="0" smtClean="0"/>
              <a:t>“tempestivamente”</a:t>
            </a:r>
            <a:r>
              <a:rPr lang="it-IT" sz="2000" dirty="0" smtClean="0"/>
              <a:t> o, addirittura, </a:t>
            </a:r>
            <a:r>
              <a:rPr lang="it-IT" sz="2000" i="1" dirty="0" smtClean="0"/>
              <a:t>“preventivamente”</a:t>
            </a:r>
            <a:r>
              <a:rPr lang="it-IT" sz="2000" dirty="0" smtClean="0"/>
              <a:t> – l’eventuale assunzione di altri incarichi agenziali.</a:t>
            </a:r>
          </a:p>
          <a:p>
            <a:pPr marL="0" indent="0" algn="just">
              <a:buNone/>
            </a:pPr>
            <a:endParaRPr lang="it-IT" sz="2000" dirty="0"/>
          </a:p>
          <a:p>
            <a:pPr marL="0" indent="0" algn="just">
              <a:buNone/>
            </a:pPr>
            <a:r>
              <a:rPr lang="it-IT" sz="2000" dirty="0" smtClean="0"/>
              <a:t>In alcuni casi, la mancata comunicazione può costituire causa di </a:t>
            </a:r>
            <a:r>
              <a:rPr lang="it-IT" sz="2000" i="1" dirty="0" smtClean="0"/>
              <a:t>“revoca” </a:t>
            </a:r>
            <a:r>
              <a:rPr lang="it-IT" sz="2000" dirty="0" smtClean="0"/>
              <a:t>del mandati.</a:t>
            </a:r>
          </a:p>
          <a:p>
            <a:pPr marL="0" indent="0" algn="just">
              <a:buNone/>
            </a:pPr>
            <a:endParaRPr lang="it-IT" sz="2000" dirty="0" smtClean="0"/>
          </a:p>
          <a:p>
            <a:pPr marL="0" indent="0" algn="just">
              <a:buNone/>
            </a:pPr>
            <a:r>
              <a:rPr lang="it-IT" sz="2000" b="1" dirty="0" smtClean="0">
                <a:solidFill>
                  <a:srgbClr val="FF0000"/>
                </a:solidFill>
              </a:rPr>
              <a:t>QUI L’INTENTO OSTRUZIONISTICO, SE SUSSISTENTE, E’ DI CARATTERE PURAMENTE PSICOLOGICO E SUGGESTIVO. DIVERSAMENTE ANALIZZANDOLA, LA CLAUSOLA STIMOLA l’IMPRESA A MIGLIORARE LA SUA OFFERTA, UNA VOLTA PRESO ATTO DEL MAGGIOR RISCHIO CONCORRENZIALE DERIVANTE Dall’ACCORDO</a:t>
            </a:r>
            <a:r>
              <a:rPr lang="it-IT" sz="2000" b="1" dirty="0" smtClean="0"/>
              <a:t>.</a:t>
            </a:r>
            <a:endParaRPr lang="it-IT" sz="2000" b="1" dirty="0"/>
          </a:p>
        </p:txBody>
      </p:sp>
    </p:spTree>
    <p:extLst>
      <p:ext uri="{BB962C8B-B14F-4D97-AF65-F5344CB8AC3E}">
        <p14:creationId xmlns:p14="http://schemas.microsoft.com/office/powerpoint/2010/main" val="41395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p:txBody>
          <a:bodyPr/>
          <a:lstStyle/>
          <a:p>
            <a:pPr marL="0" indent="0" algn="just">
              <a:buNone/>
            </a:pPr>
            <a:r>
              <a:rPr lang="it-IT" sz="2800" dirty="0" smtClean="0"/>
              <a:t>L’Autorità Garante ha peraltro rilevato che </a:t>
            </a:r>
            <a:r>
              <a:rPr lang="it-IT" sz="2800" i="1" dirty="0" smtClean="0"/>
              <a:t>“l’obbligo di informazione preventiva è stato di recente esteso, da parte di alcune compagnie, anche alla possibilità di collaborazione tra intermediari introdotta dal decreto-legge 18 ottobre 2012, n. 179, prevedendo che &lt;&lt;dovrà essere preventivamente comunicata ogni eventuale collaborazione instaurata con altri intermediari&gt;”.</a:t>
            </a:r>
          </a:p>
          <a:p>
            <a:pPr marL="0" indent="0" algn="just">
              <a:buNone/>
            </a:pPr>
            <a:endParaRPr lang="it-IT" sz="2800" i="1" dirty="0"/>
          </a:p>
          <a:p>
            <a:pPr marL="0" indent="0" algn="just">
              <a:buNone/>
            </a:pPr>
            <a:r>
              <a:rPr lang="it-IT" sz="2800" i="1" dirty="0" smtClean="0"/>
              <a:t>POTENZIALI PERICOLI PER l’IMPRESA SUL VERSANTE DELLA RESPONSABILITA’….rinvio</a:t>
            </a:r>
            <a:endParaRPr lang="it-IT" sz="2800" i="1" dirty="0"/>
          </a:p>
        </p:txBody>
      </p:sp>
    </p:spTree>
    <p:extLst>
      <p:ext uri="{BB962C8B-B14F-4D97-AF65-F5344CB8AC3E}">
        <p14:creationId xmlns:p14="http://schemas.microsoft.com/office/powerpoint/2010/main" val="42116902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p:txBody>
          <a:bodyPr/>
          <a:lstStyle/>
          <a:p>
            <a:pPr marL="0" indent="0" algn="ctr">
              <a:buNone/>
            </a:pPr>
            <a:r>
              <a:rPr lang="it-IT" sz="2000" dirty="0" smtClean="0"/>
              <a:t>Le clausole esaminate dall’Autorità riguardano, principalmente:</a:t>
            </a:r>
          </a:p>
          <a:p>
            <a:pPr marL="0" indent="0" algn="just">
              <a:buNone/>
            </a:pPr>
            <a:endParaRPr lang="it-IT" sz="2000" dirty="0"/>
          </a:p>
          <a:p>
            <a:pPr marL="0" indent="0" algn="just">
              <a:buNone/>
            </a:pPr>
            <a:r>
              <a:rPr lang="it-IT" sz="2000" dirty="0" smtClean="0"/>
              <a:t>L’imposizione di limiti </a:t>
            </a:r>
            <a:r>
              <a:rPr lang="it-IT" sz="2000" i="1" dirty="0" smtClean="0"/>
              <a:t>“all’operatività degli agenti” </a:t>
            </a:r>
            <a:r>
              <a:rPr lang="it-IT" sz="2000" dirty="0" smtClean="0"/>
              <a:t>nell’uso di beni mobili e immobili necessari all’esercizio dell’attività.</a:t>
            </a:r>
          </a:p>
          <a:p>
            <a:pPr marL="0" indent="0" algn="just">
              <a:buNone/>
            </a:pPr>
            <a:endParaRPr lang="it-IT" sz="2000" i="1" dirty="0"/>
          </a:p>
          <a:p>
            <a:pPr marL="0" indent="0" algn="just">
              <a:buNone/>
            </a:pPr>
            <a:r>
              <a:rPr lang="it-IT" sz="2000" b="1" u="sng" dirty="0" smtClean="0"/>
              <a:t>L’Autorità ha evidenziato anche l’esistenza di clausole che vietano l’utilizzo dei sistemi informativi e i database sui clienti in portafoglio per attività diverse dalla mera esplicazione del rapporto di agenzia con il preponente.</a:t>
            </a:r>
          </a:p>
          <a:p>
            <a:pPr marL="0" indent="0" algn="just">
              <a:buNone/>
            </a:pPr>
            <a:endParaRPr lang="it-IT" sz="2000" b="1" u="sng" dirty="0" smtClean="0"/>
          </a:p>
          <a:p>
            <a:pPr marL="0" indent="0" algn="just">
              <a:buNone/>
            </a:pPr>
            <a:r>
              <a:rPr lang="it-IT" sz="2000" b="1" u="sng" dirty="0" smtClean="0"/>
              <a:t>In alcuni casi il divieto è accompagnato dalla previsione di un potere di revoca del mandato da parte della compagnia</a:t>
            </a:r>
            <a:r>
              <a:rPr lang="it-IT" sz="2000" dirty="0" smtClean="0"/>
              <a:t>.</a:t>
            </a:r>
            <a:endParaRPr lang="it-IT" sz="2000" i="1" dirty="0"/>
          </a:p>
        </p:txBody>
      </p:sp>
    </p:spTree>
    <p:extLst>
      <p:ext uri="{BB962C8B-B14F-4D97-AF65-F5344CB8AC3E}">
        <p14:creationId xmlns:p14="http://schemas.microsoft.com/office/powerpoint/2010/main" val="3937624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p:txBody>
          <a:bodyPr/>
          <a:lstStyle/>
          <a:p>
            <a:pPr marL="0" indent="0" algn="ctr">
              <a:buNone/>
            </a:pPr>
            <a:r>
              <a:rPr lang="it-IT" sz="2000" dirty="0" smtClean="0"/>
              <a:t>Le clausole esaminate dall’Autorità riguardano, principalmente:</a:t>
            </a:r>
          </a:p>
          <a:p>
            <a:pPr marL="0" indent="0" algn="just">
              <a:buNone/>
            </a:pPr>
            <a:endParaRPr lang="it-IT" sz="2000" dirty="0"/>
          </a:p>
          <a:p>
            <a:pPr marL="0" indent="0" algn="just">
              <a:buNone/>
            </a:pPr>
            <a:r>
              <a:rPr lang="it-IT" sz="2000" dirty="0" smtClean="0"/>
              <a:t>L’imposizione di limiti </a:t>
            </a:r>
            <a:r>
              <a:rPr lang="it-IT" sz="2000" i="1" dirty="0" smtClean="0"/>
              <a:t>“all’operatività degli agenti” </a:t>
            </a:r>
            <a:r>
              <a:rPr lang="it-IT" sz="2000" dirty="0" smtClean="0"/>
              <a:t>nell’uso di beni mobili e immobili necessari all’esercizio dell’attività.</a:t>
            </a:r>
          </a:p>
          <a:p>
            <a:pPr marL="0" indent="0" algn="just">
              <a:buNone/>
            </a:pPr>
            <a:endParaRPr lang="it-IT" sz="2000" i="1" dirty="0"/>
          </a:p>
          <a:p>
            <a:pPr marL="0" indent="0" algn="just">
              <a:buNone/>
            </a:pPr>
            <a:r>
              <a:rPr lang="it-IT" sz="2000" dirty="0" smtClean="0"/>
              <a:t>Talune compagnie:</a:t>
            </a:r>
          </a:p>
          <a:p>
            <a:pPr algn="just">
              <a:buFontTx/>
              <a:buChar char="-"/>
            </a:pPr>
            <a:r>
              <a:rPr lang="it-IT" sz="2000" dirty="0" smtClean="0"/>
              <a:t>Vincolano l’utilizzo della piattaforma informatica alla sola attività svolta per la compagnia che la ha attribuita. Vi sono casi in cui il vincolo risulterebbe esteso ad </a:t>
            </a:r>
            <a:r>
              <a:rPr lang="it-IT" sz="2000" i="1" dirty="0" smtClean="0"/>
              <a:t>“ogni programma-procedura informatizzata-software </a:t>
            </a:r>
            <a:r>
              <a:rPr lang="it-IT" sz="2000" i="1" dirty="0" err="1" smtClean="0"/>
              <a:t>etc</a:t>
            </a:r>
            <a:r>
              <a:rPr lang="it-IT" sz="2000" i="1" dirty="0" smtClean="0"/>
              <a:t>”</a:t>
            </a:r>
          </a:p>
          <a:p>
            <a:pPr algn="just">
              <a:buFontTx/>
              <a:buChar char="-"/>
            </a:pPr>
            <a:r>
              <a:rPr lang="it-IT" sz="2000" i="1" dirty="0" smtClean="0"/>
              <a:t>Vincolano l’utilizzo di “hardware, software, arredi, etc. unicamente per lo svolgimento di attività di intermediazione a favore della compagnia”</a:t>
            </a:r>
            <a:endParaRPr lang="it-IT" sz="2000" i="1" dirty="0"/>
          </a:p>
        </p:txBody>
      </p:sp>
    </p:spTree>
    <p:extLst>
      <p:ext uri="{BB962C8B-B14F-4D97-AF65-F5344CB8AC3E}">
        <p14:creationId xmlns:p14="http://schemas.microsoft.com/office/powerpoint/2010/main" val="687237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4" name="Text Box 4"/>
          <p:cNvSpPr txBox="1">
            <a:spLocks noChangeArrowheads="1"/>
          </p:cNvSpPr>
          <p:nvPr/>
        </p:nvSpPr>
        <p:spPr bwMode="auto">
          <a:xfrm>
            <a:off x="585788" y="1811338"/>
            <a:ext cx="8107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79205" name="Rectangle 5"/>
          <p:cNvSpPr>
            <a:spLocks noChangeArrowheads="1"/>
          </p:cNvSpPr>
          <p:nvPr/>
        </p:nvSpPr>
        <p:spPr bwMode="auto">
          <a:xfrm>
            <a:off x="179512" y="1416833"/>
            <a:ext cx="8173913"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just"/>
            <a:r>
              <a:rPr lang="it-IT" sz="2000" dirty="0"/>
              <a:t>Sul punto meritano di esser riportati alcuni riferimenti comunitari, sia pur dettati in relazione alle diverse ipotesi degli obblighi di non concorrenza; al riguardo l’art. 5, primo comma, </a:t>
            </a:r>
            <a:r>
              <a:rPr lang="it-IT" sz="2000" dirty="0" err="1"/>
              <a:t>lett</a:t>
            </a:r>
            <a:r>
              <a:rPr lang="it-IT" sz="2000" dirty="0"/>
              <a:t>. a) del Reg. 2790/1999 dispone che “</a:t>
            </a:r>
            <a:r>
              <a:rPr lang="it-IT" sz="2000" i="1" dirty="0"/>
              <a:t>il limite di cinque anni non si applica se i beni e i servizi oggetto del contratto sono venduti dall’acquirente in locali e terreni di proprietà del fornitore o da questi affittati presso terzi non collegati all’acquirente, purché la durata dell’obbligo di concorrenza non sia superiore al periodo di occupazione dei locali e terreni da parte dell’acquirente</a:t>
            </a:r>
            <a:r>
              <a:rPr lang="it-IT" sz="2000" dirty="0"/>
              <a:t>” e la Commissione, al punto (59) delle Linee direttrici, chiarisce che “</a:t>
            </a:r>
            <a:r>
              <a:rPr lang="it-IT" sz="2000" b="1" i="1" dirty="0"/>
              <a:t>La ragione di tale eccezione è che sarebbe irragionevole attendersi che un fornitore acconsenta alla vendita di prodotti concorrenti in locali e terreni di sua proprietà senza il suo consenso” </a:t>
            </a:r>
            <a:r>
              <a:rPr lang="it-IT" sz="2000" dirty="0"/>
              <a:t>salvo poi opportunamente affermare che “</a:t>
            </a:r>
            <a:r>
              <a:rPr lang="it-IT" sz="2000" i="1" dirty="0"/>
              <a:t>La costituzione artificiale di un diritto reale volta ad aggirare il limite di durata di cinque anni non può beneficiare di questa eccezione”.</a:t>
            </a:r>
            <a:endParaRPr lang="it-IT" sz="2000" dirty="0"/>
          </a:p>
          <a:p>
            <a:pPr algn="just"/>
            <a:r>
              <a:rPr lang="it-IT" sz="2000" dirty="0"/>
              <a:t> </a:t>
            </a:r>
          </a:p>
          <a:p>
            <a:pPr algn="ctr"/>
            <a:endParaRPr lang="it-IT" sz="2000" b="1" dirty="0"/>
          </a:p>
        </p:txBody>
      </p:sp>
    </p:spTree>
    <p:extLst>
      <p:ext uri="{BB962C8B-B14F-4D97-AF65-F5344CB8AC3E}">
        <p14:creationId xmlns:p14="http://schemas.microsoft.com/office/powerpoint/2010/main" val="722603866"/>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Il provvedimento </a:t>
            </a:r>
            <a:r>
              <a:rPr lang="it-IT" sz="2400" dirty="0" smtClean="0"/>
              <a:t>dell’AGCM</a:t>
            </a:r>
            <a:r>
              <a:rPr lang="it-IT" sz="2400" dirty="0" smtClean="0"/>
              <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p:txBody>
          <a:bodyPr/>
          <a:lstStyle/>
          <a:p>
            <a:pPr marL="0" indent="0" algn="ctr">
              <a:buNone/>
            </a:pPr>
            <a:r>
              <a:rPr lang="it-IT" sz="2000" dirty="0" smtClean="0"/>
              <a:t>Le clausole esaminate dall’Autorità riguardano, principalmente:</a:t>
            </a:r>
          </a:p>
          <a:p>
            <a:pPr marL="0" indent="0" algn="just">
              <a:buNone/>
            </a:pPr>
            <a:endParaRPr lang="it-IT" sz="2000" dirty="0"/>
          </a:p>
          <a:p>
            <a:pPr marL="0" indent="0" algn="just">
              <a:buNone/>
            </a:pPr>
            <a:r>
              <a:rPr lang="it-IT" sz="2000" dirty="0" smtClean="0"/>
              <a:t>La previsione di sistemi </a:t>
            </a:r>
            <a:r>
              <a:rPr lang="it-IT" sz="2000" dirty="0" err="1" smtClean="0"/>
              <a:t>provvigionali</a:t>
            </a:r>
            <a:r>
              <a:rPr lang="it-IT" sz="2000" dirty="0" smtClean="0"/>
              <a:t> che </a:t>
            </a:r>
            <a:r>
              <a:rPr lang="it-IT" sz="2000" i="1" dirty="0" smtClean="0"/>
              <a:t>“tendono a remunerare la conservazione della domanda esistente”</a:t>
            </a:r>
            <a:r>
              <a:rPr lang="it-IT" sz="2000" dirty="0" smtClean="0"/>
              <a:t> con l’effetto di </a:t>
            </a:r>
            <a:r>
              <a:rPr lang="it-IT" sz="2000" i="1" dirty="0" smtClean="0"/>
              <a:t>“garantire il mantenimento del portafoglio esistente, così da disincentivare lo sviluppo di rapporti agenziali in </a:t>
            </a:r>
            <a:r>
              <a:rPr lang="it-IT" sz="2000" i="1" dirty="0" err="1" smtClean="0"/>
              <a:t>plurimandato</a:t>
            </a:r>
            <a:r>
              <a:rPr lang="it-IT" sz="2000" i="1" dirty="0" smtClean="0"/>
              <a:t>”</a:t>
            </a:r>
            <a:r>
              <a:rPr lang="it-IT" sz="2000" dirty="0" smtClean="0"/>
              <a:t>.</a:t>
            </a:r>
          </a:p>
          <a:p>
            <a:pPr marL="0" indent="0" algn="just">
              <a:buNone/>
            </a:pPr>
            <a:endParaRPr lang="it-IT" sz="2000" i="1" dirty="0"/>
          </a:p>
          <a:p>
            <a:pPr marL="0" indent="0" algn="just">
              <a:buNone/>
            </a:pPr>
            <a:r>
              <a:rPr lang="it-IT" sz="2000" dirty="0" smtClean="0"/>
              <a:t>Molti dei contratti esaminati dall’Autorità prevedono che </a:t>
            </a:r>
            <a:r>
              <a:rPr lang="it-IT" sz="2000" i="1" dirty="0" smtClean="0"/>
              <a:t>“in caso di riduzione del portafoglio gestito per la compagnia originaria l’agente storni, in tutto o in parte, le provvigioni </a:t>
            </a:r>
            <a:r>
              <a:rPr lang="it-IT" sz="2000" i="1" dirty="0" err="1" smtClean="0"/>
              <a:t>precontate</a:t>
            </a:r>
            <a:r>
              <a:rPr lang="it-IT" sz="2000" i="1" dirty="0" smtClean="0"/>
              <a:t>”.</a:t>
            </a:r>
            <a:endParaRPr lang="it-IT" sz="2000" i="1" dirty="0"/>
          </a:p>
        </p:txBody>
      </p:sp>
    </p:spTree>
    <p:extLst>
      <p:ext uri="{BB962C8B-B14F-4D97-AF65-F5344CB8AC3E}">
        <p14:creationId xmlns:p14="http://schemas.microsoft.com/office/powerpoint/2010/main" val="3042922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
            </a:r>
            <a:br>
              <a:rPr lang="it-IT" sz="2400" dirty="0" smtClean="0"/>
            </a:br>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a:xfrm>
            <a:off x="457200" y="2071389"/>
            <a:ext cx="8229600" cy="4525963"/>
          </a:xfrm>
        </p:spPr>
        <p:txBody>
          <a:bodyPr/>
          <a:lstStyle/>
          <a:p>
            <a:pPr marL="0" indent="0" algn="just">
              <a:buNone/>
            </a:pPr>
            <a:r>
              <a:rPr lang="it-IT" sz="2400" b="1" u="sng" dirty="0" smtClean="0"/>
              <a:t>IN OGNI CASO LA LETTURA Dell’ANTITRUST CONSENTE DI DARE UNA PRIMA INTERPRETAZIONE DI QUELLE CHE POTREBBERO ESSERE CONSIDERATE CLAUSOLE INCOMPATIBILI CON LA LIBERTA’ DI COLLABORAZIONE, LADDOVE TALI CLAUSOLE CONDIZIONIONI DETERMINATE VICENDE NEGOZIALI IN FUNZIONE DELL’ESISTENZA O MENO DI TALI ACCORDI.</a:t>
            </a:r>
            <a:endParaRPr lang="it-IT" sz="2400" b="1" i="1" u="sng" dirty="0"/>
          </a:p>
        </p:txBody>
      </p:sp>
    </p:spTree>
    <p:extLst>
      <p:ext uri="{BB962C8B-B14F-4D97-AF65-F5344CB8AC3E}">
        <p14:creationId xmlns:p14="http://schemas.microsoft.com/office/powerpoint/2010/main" val="24314388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
            </a:r>
            <a:br>
              <a:rPr lang="it-IT" sz="2400" dirty="0" smtClean="0"/>
            </a:br>
            <a:r>
              <a:rPr lang="it-IT" sz="2400" dirty="0" smtClean="0"/>
              <a:t>Il provvedimento dell’AGCM</a:t>
            </a:r>
            <a:br>
              <a:rPr lang="it-IT" sz="2400" dirty="0" smtClean="0"/>
            </a:br>
            <a:r>
              <a:rPr lang="it-IT" sz="2400" dirty="0" smtClean="0"/>
              <a:t>sulle clausole che disincentivano l’assunzione di </a:t>
            </a:r>
            <a:r>
              <a:rPr lang="it-IT" sz="2400" dirty="0" err="1" smtClean="0"/>
              <a:t>plurimandati</a:t>
            </a:r>
            <a:endParaRPr lang="it-IT" sz="2400" dirty="0"/>
          </a:p>
        </p:txBody>
      </p:sp>
      <p:sp>
        <p:nvSpPr>
          <p:cNvPr id="3" name="Segnaposto contenuto 2"/>
          <p:cNvSpPr>
            <a:spLocks noGrp="1"/>
          </p:cNvSpPr>
          <p:nvPr>
            <p:ph idx="1"/>
          </p:nvPr>
        </p:nvSpPr>
        <p:spPr>
          <a:xfrm>
            <a:off x="457200" y="2071389"/>
            <a:ext cx="8229600" cy="4525963"/>
          </a:xfrm>
        </p:spPr>
        <p:txBody>
          <a:bodyPr/>
          <a:lstStyle/>
          <a:p>
            <a:pPr marL="0" indent="0" algn="just">
              <a:buNone/>
            </a:pPr>
            <a:r>
              <a:rPr lang="it-IT" sz="2400" b="1" u="sng" dirty="0" smtClean="0"/>
              <a:t>IN OGNI CASO LA LETTURA Dell’ANTITRUST CONSENTE DI DARE UNA PRIMA INTERPRETAZIONE DI QUELLE CHE POTREBBERO ESSERE CONSIDERATE CLAUSOLE INCOMPATIBILI CON LA LIBERTA’ DI COLLABORAZIONE, LADDOVE TALI CLAUSOLE </a:t>
            </a:r>
            <a:r>
              <a:rPr lang="it-IT" sz="2400" b="1" u="sng" dirty="0" smtClean="0"/>
              <a:t>CONDIZIONI </a:t>
            </a:r>
            <a:r>
              <a:rPr lang="it-IT" sz="2400" b="1" u="sng" dirty="0" smtClean="0"/>
              <a:t>DETERMINATE VICENDE NEGOZIALI IN FUNZIONE DELL’ESISTENZA O MENO DI TALI ACCORDI.</a:t>
            </a:r>
            <a:endParaRPr lang="it-IT" sz="2400" b="1" i="1" u="sng" dirty="0"/>
          </a:p>
        </p:txBody>
      </p:sp>
    </p:spTree>
    <p:extLst>
      <p:ext uri="{BB962C8B-B14F-4D97-AF65-F5344CB8AC3E}">
        <p14:creationId xmlns:p14="http://schemas.microsoft.com/office/powerpoint/2010/main" val="15534053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QUALI ACCORDI DI COLLABORAZIONE?</a:t>
            </a:r>
            <a:br>
              <a:rPr lang="it-IT" sz="3200" dirty="0" smtClean="0">
                <a:ea typeface="+mj-ea"/>
                <a:cs typeface="+mj-cs"/>
              </a:rPr>
            </a:br>
            <a:endParaRPr lang="it-IT" sz="3200" dirty="0">
              <a:ea typeface="+mj-ea"/>
              <a:cs typeface="+mj-cs"/>
            </a:endParaRPr>
          </a:p>
        </p:txBody>
      </p:sp>
      <p:sp>
        <p:nvSpPr>
          <p:cNvPr id="3" name="Segnaposto contenuto 2"/>
          <p:cNvSpPr>
            <a:spLocks noGrp="1"/>
          </p:cNvSpPr>
          <p:nvPr>
            <p:ph idx="1"/>
          </p:nvPr>
        </p:nvSpPr>
        <p:spPr/>
        <p:txBody>
          <a:bodyPr rtlCol="0">
            <a:normAutofit fontScale="92500" lnSpcReduction="10000"/>
          </a:bodyPr>
          <a:lstStyle/>
          <a:p>
            <a:pPr marL="0" indent="0" algn="ctr" eaLnBrk="1" fontAlgn="auto" hangingPunct="1">
              <a:spcAft>
                <a:spcPts val="0"/>
              </a:spcAft>
              <a:buFont typeface="Arial" pitchFamily="34" charset="0"/>
              <a:buNone/>
              <a:defRPr/>
            </a:pPr>
            <a:r>
              <a:rPr lang="it-IT" sz="2400" b="1" dirty="0" smtClean="0">
                <a:ea typeface="+mn-ea"/>
                <a:cs typeface="+mn-cs"/>
              </a:rPr>
              <a:t> </a:t>
            </a:r>
          </a:p>
          <a:p>
            <a:pPr algn="just" eaLnBrk="1" fontAlgn="auto" hangingPunct="1">
              <a:spcAft>
                <a:spcPts val="0"/>
              </a:spcAft>
              <a:buFont typeface="Arial" pitchFamily="34" charset="0"/>
              <a:buChar char="•"/>
              <a:defRPr/>
            </a:pPr>
            <a:r>
              <a:rPr lang="it-IT" sz="2400" dirty="0" smtClean="0">
                <a:ea typeface="+mn-ea"/>
                <a:cs typeface="+mn-cs"/>
              </a:rPr>
              <a:t>L’art. 22 autorizza </a:t>
            </a:r>
            <a:r>
              <a:rPr lang="it-IT" sz="2400" i="1" dirty="0" smtClean="0">
                <a:ea typeface="+mn-ea"/>
                <a:cs typeface="+mn-cs"/>
              </a:rPr>
              <a:t>“forme di collaborazione reciproca”</a:t>
            </a:r>
            <a:r>
              <a:rPr lang="it-IT" sz="2400" dirty="0" smtClean="0">
                <a:ea typeface="+mn-ea"/>
                <a:cs typeface="+mn-cs"/>
              </a:rPr>
              <a:t> tra intermediari iscritti nelle sezioni a, b e d del RUI ed elenco annesso, anche </a:t>
            </a:r>
            <a:r>
              <a:rPr lang="it-IT" sz="2400" i="1" dirty="0" smtClean="0">
                <a:ea typeface="+mn-ea"/>
                <a:cs typeface="+mn-cs"/>
              </a:rPr>
              <a:t>“mediante l’utilizzo dei rispettivi mandati” </a:t>
            </a:r>
            <a:r>
              <a:rPr lang="it-IT" sz="2400" dirty="0" smtClean="0">
                <a:ea typeface="+mn-ea"/>
                <a:cs typeface="+mn-cs"/>
              </a:rPr>
              <a:t>dettando criteri minimi di trasparenza ed informativa a beneficio dei contraenti</a:t>
            </a:r>
          </a:p>
          <a:p>
            <a:pPr algn="just" eaLnBrk="1" fontAlgn="auto" hangingPunct="1">
              <a:spcAft>
                <a:spcPts val="0"/>
              </a:spcAft>
              <a:buFont typeface="Arial" pitchFamily="34" charset="0"/>
              <a:buChar char="•"/>
              <a:defRPr/>
            </a:pPr>
            <a:r>
              <a:rPr lang="it-IT" sz="2400" dirty="0" smtClean="0"/>
              <a:t>SI TRATTA DUNQUE DI ACCORDI TENDENZIALMENTE </a:t>
            </a:r>
            <a:r>
              <a:rPr lang="it-IT" sz="2400" b="1" dirty="0"/>
              <a:t>“RECIPROCI” E STABILI</a:t>
            </a:r>
            <a:r>
              <a:rPr lang="it-IT" sz="2400" dirty="0"/>
              <a:t> MA NON </a:t>
            </a:r>
            <a:r>
              <a:rPr lang="it-IT" sz="2400" dirty="0" smtClean="0"/>
              <a:t>SEMBRANO DOVERSI  ESCLUDERE </a:t>
            </a:r>
            <a:r>
              <a:rPr lang="it-IT" sz="2400" b="1" dirty="0"/>
              <a:t>ACCORDI </a:t>
            </a:r>
            <a:r>
              <a:rPr lang="it-IT" sz="2400" b="1" dirty="0" smtClean="0"/>
              <a:t>OCCASIONALI ED UNILATERALI.</a:t>
            </a:r>
          </a:p>
          <a:p>
            <a:pPr algn="just" eaLnBrk="1" fontAlgn="auto" hangingPunct="1">
              <a:spcAft>
                <a:spcPts val="0"/>
              </a:spcAft>
              <a:buFont typeface="Arial" pitchFamily="34" charset="0"/>
              <a:buChar char="•"/>
              <a:defRPr/>
            </a:pPr>
            <a:endParaRPr lang="it-IT" sz="2400" dirty="0"/>
          </a:p>
          <a:p>
            <a:pPr algn="just" eaLnBrk="1" fontAlgn="auto" hangingPunct="1">
              <a:spcAft>
                <a:spcPts val="0"/>
              </a:spcAft>
              <a:buFont typeface="Arial" pitchFamily="34" charset="0"/>
              <a:buChar char="•"/>
              <a:defRPr/>
            </a:pPr>
            <a:r>
              <a:rPr lang="it-IT" sz="2400" dirty="0" smtClean="0"/>
              <a:t>ALCUNI MODELLI IN USO: LA FIGURA DELL’INTERMEDIARIO </a:t>
            </a:r>
            <a:r>
              <a:rPr lang="it-IT" sz="2400" b="1" dirty="0" smtClean="0"/>
              <a:t>EMITTENTE</a:t>
            </a:r>
            <a:r>
              <a:rPr lang="it-IT" sz="2400" dirty="0" smtClean="0"/>
              <a:t> (LEGATO ALL’IMPRESA DEL CUI PRODOTTO SI TRATTA) E DI QUELLO </a:t>
            </a:r>
            <a:r>
              <a:rPr lang="it-IT" sz="2400" b="1" dirty="0" smtClean="0"/>
              <a:t>PROPONENTE</a:t>
            </a:r>
            <a:r>
              <a:rPr lang="it-IT" sz="2400" dirty="0" smtClean="0"/>
              <a:t> (INDIPENDENTE RISPETTO A QUELL’IMPRESA) </a:t>
            </a:r>
            <a:endParaRPr lang="it-IT" sz="2400" dirty="0" smtClean="0">
              <a:ea typeface="+mn-ea"/>
              <a:cs typeface="+mn-cs"/>
            </a:endParaRPr>
          </a:p>
          <a:p>
            <a:pPr algn="just" eaLnBrk="1" fontAlgn="auto" hangingPunct="1">
              <a:spcAft>
                <a:spcPts val="0"/>
              </a:spcAft>
              <a:buFont typeface="Arial" pitchFamily="34" charset="0"/>
              <a:buChar char="•"/>
              <a:defRPr/>
            </a:pP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extLst>
      <p:ext uri="{BB962C8B-B14F-4D97-AF65-F5344CB8AC3E}">
        <p14:creationId xmlns:p14="http://schemas.microsoft.com/office/powerpoint/2010/main" val="41978627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QUALI ACCORDI DI COLLABORAZIONE?</a:t>
            </a:r>
            <a:br>
              <a:rPr lang="it-IT" sz="3200" dirty="0" smtClean="0">
                <a:ea typeface="+mj-ea"/>
                <a:cs typeface="+mj-cs"/>
              </a:rPr>
            </a:br>
            <a:endParaRPr lang="it-IT" sz="3200" dirty="0">
              <a:ea typeface="+mj-ea"/>
              <a:cs typeface="+mj-cs"/>
            </a:endParaRPr>
          </a:p>
        </p:txBody>
      </p:sp>
      <p:sp>
        <p:nvSpPr>
          <p:cNvPr id="3" name="Segnaposto contenuto 2"/>
          <p:cNvSpPr>
            <a:spLocks noGrp="1"/>
          </p:cNvSpPr>
          <p:nvPr>
            <p:ph idx="1"/>
          </p:nvPr>
        </p:nvSpPr>
        <p:spPr/>
        <p:txBody>
          <a:bodyPr rtlCol="0">
            <a:normAutofit fontScale="92500" lnSpcReduction="20000"/>
          </a:bodyPr>
          <a:lstStyle/>
          <a:p>
            <a:pPr marL="0" indent="0" algn="ctr" eaLnBrk="1" fontAlgn="auto" hangingPunct="1">
              <a:spcAft>
                <a:spcPts val="0"/>
              </a:spcAft>
              <a:buFont typeface="Arial" pitchFamily="34" charset="0"/>
              <a:buNone/>
              <a:defRPr/>
            </a:pPr>
            <a:r>
              <a:rPr lang="it-IT" sz="2400" b="1" dirty="0" smtClean="0">
                <a:ea typeface="+mn-ea"/>
                <a:cs typeface="+mn-cs"/>
              </a:rPr>
              <a:t> </a:t>
            </a:r>
          </a:p>
          <a:p>
            <a:pPr algn="just" eaLnBrk="1" fontAlgn="auto" hangingPunct="1">
              <a:spcAft>
                <a:spcPts val="0"/>
              </a:spcAft>
              <a:buFont typeface="Arial" pitchFamily="34" charset="0"/>
              <a:buChar char="•"/>
              <a:defRPr/>
            </a:pPr>
            <a:r>
              <a:rPr lang="it-IT" sz="2400" dirty="0" smtClean="0">
                <a:ea typeface="+mn-ea"/>
                <a:cs typeface="+mn-cs"/>
              </a:rPr>
              <a:t>Cosa significa che sono autorizzate  </a:t>
            </a:r>
            <a:r>
              <a:rPr lang="it-IT" sz="2400" i="1" dirty="0" smtClean="0">
                <a:ea typeface="+mn-ea"/>
                <a:cs typeface="+mn-cs"/>
              </a:rPr>
              <a:t>“forme di collaborazione reciproca”</a:t>
            </a:r>
            <a:r>
              <a:rPr lang="it-IT" sz="2400" dirty="0" smtClean="0">
                <a:ea typeface="+mn-ea"/>
                <a:cs typeface="+mn-cs"/>
              </a:rPr>
              <a:t> tra intermediari iscritti nelle sezioni a, b e d del RUI ed elenco annesso, anche</a:t>
            </a:r>
            <a:r>
              <a:rPr lang="it-IT" sz="3000" dirty="0" smtClean="0">
                <a:solidFill>
                  <a:srgbClr val="FF0000"/>
                </a:solidFill>
                <a:ea typeface="+mn-ea"/>
                <a:cs typeface="+mn-cs"/>
              </a:rPr>
              <a:t> </a:t>
            </a:r>
            <a:r>
              <a:rPr lang="it-IT" sz="3000" b="1" i="1" u="sng" dirty="0" smtClean="0">
                <a:solidFill>
                  <a:srgbClr val="FF0000"/>
                </a:solidFill>
                <a:ea typeface="+mn-ea"/>
                <a:cs typeface="+mn-cs"/>
              </a:rPr>
              <a:t>“mediante l’utilizzo dei rispettivi mandati”?</a:t>
            </a:r>
            <a:r>
              <a:rPr lang="it-IT" sz="3000" i="1" dirty="0" smtClean="0">
                <a:solidFill>
                  <a:srgbClr val="FF0000"/>
                </a:solidFill>
                <a:ea typeface="+mn-ea"/>
                <a:cs typeface="+mn-cs"/>
              </a:rPr>
              <a:t> </a:t>
            </a:r>
          </a:p>
          <a:p>
            <a:pPr algn="just" eaLnBrk="1" fontAlgn="auto" hangingPunct="1">
              <a:spcAft>
                <a:spcPts val="0"/>
              </a:spcAft>
              <a:buFont typeface="Arial" pitchFamily="34" charset="0"/>
              <a:buChar char="•"/>
              <a:defRPr/>
            </a:pPr>
            <a:endParaRPr lang="it-IT" sz="2400" i="1" dirty="0">
              <a:ea typeface="+mn-ea"/>
              <a:cs typeface="+mn-cs"/>
            </a:endParaRPr>
          </a:p>
          <a:p>
            <a:pPr algn="just" eaLnBrk="1" fontAlgn="auto" hangingPunct="1">
              <a:spcAft>
                <a:spcPts val="0"/>
              </a:spcAft>
              <a:buFont typeface="Arial" pitchFamily="34" charset="0"/>
              <a:buChar char="•"/>
              <a:defRPr/>
            </a:pPr>
            <a:endParaRPr lang="it-IT" sz="2400" dirty="0" smtClean="0">
              <a:ea typeface="+mn-ea"/>
              <a:cs typeface="+mn-cs"/>
            </a:endParaRPr>
          </a:p>
          <a:p>
            <a:pPr algn="just" eaLnBrk="1" fontAlgn="auto" hangingPunct="1">
              <a:spcAft>
                <a:spcPts val="0"/>
              </a:spcAft>
              <a:buFont typeface="Arial" pitchFamily="34" charset="0"/>
              <a:buChar char="•"/>
              <a:defRPr/>
            </a:pPr>
            <a:r>
              <a:rPr lang="it-IT" sz="2400" dirty="0" smtClean="0"/>
              <a:t>FORSE CHE TUTTO CIO’ CHE RIENTRA NEL MANDATO DELL’EMITTENTE (POTERI DI RAPPRESENTANZA, DI INCASSO O QUANT’ALTRO), </a:t>
            </a:r>
            <a:r>
              <a:rPr lang="it-IT" sz="2400" dirty="0" smtClean="0"/>
              <a:t>POSSA </a:t>
            </a:r>
            <a:r>
              <a:rPr lang="it-IT" sz="2400" dirty="0" smtClean="0"/>
              <a:t>ESSERE MESSO A DISPOSIZIONE DEL PROPONENTE, senza che l’impresa possa limitare tale “trasferimento” di poteri e competenze (violando in caso contrario il divieto di inserire clausole incompatibili con la libera collaborazione?) </a:t>
            </a:r>
            <a:endParaRPr lang="it-IT" sz="2400" b="1" dirty="0" smtClean="0"/>
          </a:p>
          <a:p>
            <a:pPr algn="just" eaLnBrk="1" fontAlgn="auto" hangingPunct="1">
              <a:spcAft>
                <a:spcPts val="0"/>
              </a:spcAft>
              <a:buFont typeface="Arial" pitchFamily="34" charset="0"/>
              <a:buChar char="•"/>
              <a:defRPr/>
            </a:pP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extLst>
      <p:ext uri="{BB962C8B-B14F-4D97-AF65-F5344CB8AC3E}">
        <p14:creationId xmlns:p14="http://schemas.microsoft.com/office/powerpoint/2010/main" val="5937357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QUALI ACCORDI DI COLLABORAZIONE?</a:t>
            </a:r>
            <a:br>
              <a:rPr lang="it-IT" sz="3200" dirty="0" smtClean="0">
                <a:ea typeface="+mj-ea"/>
                <a:cs typeface="+mj-cs"/>
              </a:rPr>
            </a:br>
            <a:endParaRPr lang="it-IT" sz="3200" dirty="0">
              <a:ea typeface="+mj-ea"/>
              <a:cs typeface="+mj-cs"/>
            </a:endParaRPr>
          </a:p>
        </p:txBody>
      </p:sp>
      <p:sp>
        <p:nvSpPr>
          <p:cNvPr id="3" name="Segnaposto contenuto 2"/>
          <p:cNvSpPr>
            <a:spLocks noGrp="1"/>
          </p:cNvSpPr>
          <p:nvPr>
            <p:ph idx="1"/>
          </p:nvPr>
        </p:nvSpPr>
        <p:spPr/>
        <p:txBody>
          <a:bodyPr rtlCol="0">
            <a:normAutofit fontScale="85000" lnSpcReduction="10000"/>
          </a:bodyPr>
          <a:lstStyle/>
          <a:p>
            <a:pPr marL="0" indent="0" algn="ctr" eaLnBrk="1" fontAlgn="auto" hangingPunct="1">
              <a:spcAft>
                <a:spcPts val="0"/>
              </a:spcAft>
              <a:buFont typeface="Arial" pitchFamily="34" charset="0"/>
              <a:buNone/>
              <a:defRPr/>
            </a:pPr>
            <a:r>
              <a:rPr lang="it-IT" sz="2400" b="1" dirty="0" smtClean="0">
                <a:ea typeface="+mn-ea"/>
                <a:cs typeface="+mn-cs"/>
              </a:rPr>
              <a:t> </a:t>
            </a:r>
          </a:p>
          <a:p>
            <a:pPr algn="just" eaLnBrk="1" fontAlgn="auto" hangingPunct="1">
              <a:spcAft>
                <a:spcPts val="0"/>
              </a:spcAft>
              <a:buFont typeface="Arial" pitchFamily="34" charset="0"/>
              <a:buChar char="•"/>
              <a:defRPr/>
            </a:pPr>
            <a:r>
              <a:rPr lang="it-IT" sz="2400" dirty="0" smtClean="0">
                <a:ea typeface="+mn-ea"/>
                <a:cs typeface="+mn-cs"/>
              </a:rPr>
              <a:t>Cosa significa che sono autorizzate  </a:t>
            </a:r>
            <a:r>
              <a:rPr lang="it-IT" sz="2400" i="1" dirty="0" smtClean="0">
                <a:ea typeface="+mn-ea"/>
                <a:cs typeface="+mn-cs"/>
              </a:rPr>
              <a:t>“forme di collaborazione reciproca”</a:t>
            </a:r>
            <a:r>
              <a:rPr lang="it-IT" sz="2400" dirty="0" smtClean="0">
                <a:ea typeface="+mn-ea"/>
                <a:cs typeface="+mn-cs"/>
              </a:rPr>
              <a:t> tra intermediari iscritti nelle sezioni a, b e d del RUI ed elenco annesso, anche</a:t>
            </a:r>
            <a:r>
              <a:rPr lang="it-IT" sz="3000" dirty="0" smtClean="0">
                <a:solidFill>
                  <a:srgbClr val="FF0000"/>
                </a:solidFill>
                <a:ea typeface="+mn-ea"/>
                <a:cs typeface="+mn-cs"/>
              </a:rPr>
              <a:t> </a:t>
            </a:r>
            <a:r>
              <a:rPr lang="it-IT" sz="3000" b="1" i="1" u="sng" dirty="0" smtClean="0">
                <a:solidFill>
                  <a:srgbClr val="FF0000"/>
                </a:solidFill>
                <a:ea typeface="+mn-ea"/>
                <a:cs typeface="+mn-cs"/>
              </a:rPr>
              <a:t>“mediante l’utilizzo dei rispettivi mandati”?</a:t>
            </a:r>
            <a:r>
              <a:rPr lang="it-IT" sz="3000" i="1" dirty="0" smtClean="0">
                <a:solidFill>
                  <a:srgbClr val="FF0000"/>
                </a:solidFill>
                <a:ea typeface="+mn-ea"/>
                <a:cs typeface="+mn-cs"/>
              </a:rPr>
              <a:t> </a:t>
            </a:r>
          </a:p>
          <a:p>
            <a:pPr algn="just" eaLnBrk="1" fontAlgn="auto" hangingPunct="1">
              <a:spcAft>
                <a:spcPts val="0"/>
              </a:spcAft>
              <a:buFont typeface="Arial" pitchFamily="34" charset="0"/>
              <a:buChar char="•"/>
              <a:defRPr/>
            </a:pPr>
            <a:endParaRPr lang="it-IT" sz="2400" i="1" dirty="0">
              <a:ea typeface="+mn-ea"/>
              <a:cs typeface="+mn-cs"/>
            </a:endParaRPr>
          </a:p>
          <a:p>
            <a:pPr algn="just" eaLnBrk="1" fontAlgn="auto" hangingPunct="1">
              <a:spcAft>
                <a:spcPts val="0"/>
              </a:spcAft>
              <a:buFont typeface="Arial" pitchFamily="34" charset="0"/>
              <a:buChar char="•"/>
              <a:defRPr/>
            </a:pPr>
            <a:endParaRPr lang="it-IT" sz="2400" dirty="0" smtClean="0">
              <a:ea typeface="+mn-ea"/>
              <a:cs typeface="+mn-cs"/>
            </a:endParaRPr>
          </a:p>
          <a:p>
            <a:pPr marL="0" indent="0" algn="just" eaLnBrk="1" fontAlgn="auto" hangingPunct="1">
              <a:spcAft>
                <a:spcPts val="0"/>
              </a:spcAft>
              <a:buNone/>
              <a:defRPr/>
            </a:pPr>
            <a:r>
              <a:rPr lang="it-IT" sz="2400" dirty="0" smtClean="0"/>
              <a:t>IN OGNI CASO, l’UTILIZZO DEL MANDATO E’ EVENTUALE: NULLA SEMBRA VIETARE UN ACCORDO DIRETTO A </a:t>
            </a:r>
            <a:r>
              <a:rPr lang="it-IT" sz="2400" b="1" dirty="0" smtClean="0"/>
              <a:t>METTERE A FATTOR COMUNE DETERMINATI COSTI DI GESTIONE</a:t>
            </a:r>
            <a:r>
              <a:rPr lang="it-IT" sz="2400" dirty="0" smtClean="0"/>
              <a:t>, NELL’AMBITO DI UN ACCORPAMENTO STRATEGICO E POLIFUNZIONALE  DI PIU’ INTERMEDIARI CHE NON CONDIVIDANO, TRA LORO,  ALCUN MANDATO, MANTENENDO LA RISPETTIVA AUTONOMIA MA FORNENDO AL CLIENTE SERVIZI COMPLEMENTARI (PUNTO VENDITA </a:t>
            </a:r>
            <a:r>
              <a:rPr lang="it-IT" sz="2400" dirty="0" smtClean="0"/>
              <a:t>QUALIFICATO E POLIBRAND)</a:t>
            </a:r>
            <a:r>
              <a:rPr lang="it-IT" sz="2400" dirty="0" smtClean="0"/>
              <a:t>. </a:t>
            </a:r>
            <a:endParaRPr lang="it-IT" sz="2400" b="1" dirty="0" smtClean="0"/>
          </a:p>
          <a:p>
            <a:pPr algn="just" eaLnBrk="1" fontAlgn="auto" hangingPunct="1">
              <a:spcAft>
                <a:spcPts val="0"/>
              </a:spcAft>
              <a:buFont typeface="Arial" pitchFamily="34" charset="0"/>
              <a:buChar char="•"/>
              <a:defRPr/>
            </a:pPr>
            <a:endParaRPr lang="it-IT" sz="2400" dirty="0">
              <a:ea typeface="+mn-ea"/>
              <a:cs typeface="+mn-cs"/>
            </a:endParaRPr>
          </a:p>
          <a:p>
            <a:pPr marL="0" indent="0" algn="just" eaLnBrk="1" fontAlgn="auto" hangingPunct="1">
              <a:spcAft>
                <a:spcPts val="0"/>
              </a:spcAft>
              <a:buFont typeface="Arial" pitchFamily="34" charset="0"/>
              <a:buNone/>
              <a:defRPr/>
            </a:pPr>
            <a:endParaRPr lang="it-IT" dirty="0">
              <a:ea typeface="+mn-ea"/>
              <a:cs typeface="+mn-cs"/>
            </a:endParaRPr>
          </a:p>
        </p:txBody>
      </p:sp>
    </p:spTree>
    <p:extLst>
      <p:ext uri="{BB962C8B-B14F-4D97-AF65-F5344CB8AC3E}">
        <p14:creationId xmlns:p14="http://schemas.microsoft.com/office/powerpoint/2010/main" val="7623654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994718"/>
            <a:ext cx="8147248" cy="4594522"/>
          </a:xfrm>
        </p:spPr>
        <p:txBody>
          <a:bodyPr rtlCol="0">
            <a:normAutofit fontScale="90000"/>
          </a:bodyPr>
          <a:lstStyle/>
          <a:p>
            <a:pPr marL="720725" eaLnBrk="1" fontAlgn="auto" hangingPunct="1">
              <a:spcAft>
                <a:spcPts val="0"/>
              </a:spcAft>
              <a:defRPr/>
            </a:pPr>
            <a:r>
              <a:rPr lang="it-IT" sz="3200" dirty="0" smtClean="0">
                <a:ea typeface="+mj-ea"/>
                <a:cs typeface="+mj-cs"/>
              </a:rPr>
              <a:t/>
            </a:r>
            <a:br>
              <a:rPr lang="it-IT" sz="3200" dirty="0" smtClean="0">
                <a:ea typeface="+mj-ea"/>
                <a:cs typeface="+mj-cs"/>
              </a:rPr>
            </a:br>
            <a:r>
              <a:rPr lang="it-IT" sz="3200" dirty="0" smtClean="0">
                <a:ea typeface="+mj-ea"/>
                <a:cs typeface="+mj-cs"/>
              </a:rPr>
              <a:t>MA LA LIBERTA’  DI COLLABORARE DEVE CONFRONTARSI CON UNA NORMATIVA CHE DOVRA’ ESSERE RIVISTA, IN QUANTO CONCEPITA NELLA </a:t>
            </a:r>
            <a:r>
              <a:rPr lang="it-IT" sz="3200" i="1" dirty="0" smtClean="0">
                <a:ea typeface="+mj-ea"/>
                <a:cs typeface="+mj-cs"/>
              </a:rPr>
              <a:t>“PSEUDO</a:t>
            </a:r>
            <a:r>
              <a:rPr lang="it-IT" sz="3200" dirty="0" smtClean="0">
                <a:ea typeface="+mj-ea"/>
                <a:cs typeface="+mj-cs"/>
              </a:rPr>
              <a:t>” VIGENZA DEL  DIVIETO  DI COOPERAZIONE.</a:t>
            </a:r>
            <a:br>
              <a:rPr lang="it-IT" sz="3200" dirty="0" smtClean="0">
                <a:ea typeface="+mj-ea"/>
                <a:cs typeface="+mj-cs"/>
              </a:rPr>
            </a:br>
            <a:r>
              <a:rPr lang="it-IT" sz="3200" dirty="0" smtClean="0">
                <a:ea typeface="+mj-ea"/>
                <a:cs typeface="+mj-cs"/>
              </a:rPr>
              <a:t/>
            </a:r>
            <a:br>
              <a:rPr lang="it-IT" sz="3200" dirty="0" smtClean="0">
                <a:ea typeface="+mj-ea"/>
                <a:cs typeface="+mj-cs"/>
              </a:rPr>
            </a:br>
            <a:r>
              <a:rPr lang="it-IT" sz="3200" dirty="0">
                <a:ea typeface="+mj-ea"/>
                <a:cs typeface="+mj-cs"/>
              </a:rPr>
              <a:t/>
            </a:r>
            <a:br>
              <a:rPr lang="it-IT" sz="3200" dirty="0">
                <a:ea typeface="+mj-ea"/>
                <a:cs typeface="+mj-cs"/>
              </a:rPr>
            </a:br>
            <a:r>
              <a:rPr lang="it-IT" sz="3200" b="1" dirty="0" smtClean="0">
                <a:solidFill>
                  <a:srgbClr val="FF0000"/>
                </a:solidFill>
                <a:ea typeface="+mj-ea"/>
                <a:cs typeface="+mj-cs"/>
              </a:rPr>
              <a:t>EMERGONO ALCUNE COMPLESSITA’ DI APPLICAZIONE E TALUNI DUBBI INTERPRETATIVI</a:t>
            </a:r>
            <a:endParaRPr lang="it-IT" sz="3200" b="1" dirty="0">
              <a:solidFill>
                <a:srgbClr val="FF0000"/>
              </a:solidFill>
              <a:ea typeface="+mj-ea"/>
              <a:cs typeface="+mj-cs"/>
            </a:endParaRPr>
          </a:p>
        </p:txBody>
      </p:sp>
    </p:spTree>
    <p:extLst>
      <p:ext uri="{BB962C8B-B14F-4D97-AF65-F5344CB8AC3E}">
        <p14:creationId xmlns:p14="http://schemas.microsoft.com/office/powerpoint/2010/main" val="10624657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CasellaDiTesto 5"/>
          <p:cNvSpPr txBox="1">
            <a:spLocks noChangeArrowheads="1"/>
          </p:cNvSpPr>
          <p:nvPr/>
        </p:nvSpPr>
        <p:spPr bwMode="auto">
          <a:xfrm>
            <a:off x="1259632" y="0"/>
            <a:ext cx="7668022" cy="6863417"/>
          </a:xfrm>
          <a:prstGeom prst="rect">
            <a:avLst/>
          </a:prstGeom>
          <a:noFill/>
          <a:ln w="9525">
            <a:noFill/>
            <a:miter lim="800000"/>
            <a:headEnd/>
            <a:tailEnd/>
          </a:ln>
        </p:spPr>
        <p:txBody>
          <a:bodyPr wrap="square">
            <a:prstTxWarp prst="textNoShape">
              <a:avLst/>
            </a:prstTxWarp>
            <a:spAutoFit/>
          </a:bodyPr>
          <a:lstStyle/>
          <a:p>
            <a:pPr algn="ctr"/>
            <a:endParaRPr lang="it-IT" b="1" dirty="0" smtClean="0">
              <a:latin typeface="Cambria" pitchFamily="-123" charset="0"/>
              <a:ea typeface="Cambria" pitchFamily="-123" charset="0"/>
              <a:cs typeface="Cambria" pitchFamily="-123" charset="0"/>
            </a:endParaRPr>
          </a:p>
          <a:p>
            <a:pPr algn="ctr"/>
            <a:r>
              <a:rPr lang="it-IT" b="1" dirty="0" smtClean="0">
                <a:latin typeface="Cambria" pitchFamily="-123" charset="0"/>
                <a:ea typeface="Cambria" pitchFamily="-123" charset="0"/>
                <a:cs typeface="Cambria" pitchFamily="-123" charset="0"/>
              </a:rPr>
              <a:t>          </a:t>
            </a:r>
            <a:r>
              <a:rPr lang="it-IT" sz="2000" b="1" dirty="0" smtClean="0">
                <a:latin typeface="Cambria" pitchFamily="-123" charset="0"/>
                <a:ea typeface="Cambria" pitchFamily="-123" charset="0"/>
                <a:cs typeface="Cambria" pitchFamily="-123" charset="0"/>
              </a:rPr>
              <a:t>IN PRIMO LUOGO:  PUO’ PORSI IN DUBBIO </a:t>
            </a:r>
            <a:r>
              <a:rPr lang="it-IT" sz="2000" b="1" smtClean="0">
                <a:latin typeface="Cambria" pitchFamily="-123" charset="0"/>
                <a:ea typeface="Cambria" pitchFamily="-123" charset="0"/>
                <a:cs typeface="Cambria" pitchFamily="-123" charset="0"/>
              </a:rPr>
              <a:t>LA “TENUTA” “DELLA </a:t>
            </a:r>
            <a:r>
              <a:rPr lang="it-IT" sz="2000" b="1" dirty="0" smtClean="0">
                <a:latin typeface="Cambria" pitchFamily="-123" charset="0"/>
                <a:ea typeface="Cambria" pitchFamily="-123" charset="0"/>
                <a:cs typeface="Cambria" pitchFamily="-123" charset="0"/>
              </a:rPr>
              <a:t>SUDDIVISIONE DEGLI INTERMEDIARI ALL’INTERNO DELLE DIVERSE SEZIONI DEL RUI.</a:t>
            </a:r>
          </a:p>
          <a:p>
            <a:pPr algn="ctr"/>
            <a:endParaRPr lang="it-IT" sz="2000" b="1" dirty="0">
              <a:latin typeface="Cambria" pitchFamily="-123" charset="0"/>
              <a:ea typeface="Cambria" pitchFamily="-123" charset="0"/>
              <a:cs typeface="Cambria" pitchFamily="-123" charset="0"/>
            </a:endParaRPr>
          </a:p>
          <a:p>
            <a:pPr algn="ctr"/>
            <a:endParaRPr lang="it-IT" sz="2000" b="1" dirty="0" smtClean="0">
              <a:latin typeface="Cambria" pitchFamily="-123" charset="0"/>
              <a:ea typeface="Cambria" pitchFamily="-123" charset="0"/>
              <a:cs typeface="Cambria" pitchFamily="-123" charset="0"/>
            </a:endParaRPr>
          </a:p>
          <a:p>
            <a:pPr algn="ctr"/>
            <a:r>
              <a:rPr lang="it-IT" sz="2000" b="1" u="sng" dirty="0" smtClean="0">
                <a:solidFill>
                  <a:srgbClr val="FF0000"/>
                </a:solidFill>
                <a:latin typeface="Cambria" pitchFamily="-123" charset="0"/>
                <a:ea typeface="Cambria" pitchFamily="-123" charset="0"/>
                <a:cs typeface="Cambria" pitchFamily="-123" charset="0"/>
              </a:rPr>
              <a:t>UNA CONSIDERAZIONE SORGE SPONTANEA: UN AGENTE CHE SIA “PROPONENTE” DI UN BROKER “EMITTENTE” (in senso lato) SVOLGE ATTIVITA’ PER IL PROPRIO CLIENTE E NON CERTO PER L’IMPRESA ALLA QUALE E’ LEGATO.</a:t>
            </a:r>
          </a:p>
          <a:p>
            <a:pPr algn="ctr"/>
            <a:endParaRPr lang="it-IT" sz="2000" b="1" dirty="0">
              <a:latin typeface="Cambria" pitchFamily="-123" charset="0"/>
              <a:ea typeface="Cambria" pitchFamily="-123" charset="0"/>
              <a:cs typeface="Cambria" pitchFamily="-123" charset="0"/>
            </a:endParaRPr>
          </a:p>
          <a:p>
            <a:pPr algn="ctr"/>
            <a:r>
              <a:rPr lang="it-IT" sz="2000" b="1" dirty="0" smtClean="0">
                <a:latin typeface="Cambria" pitchFamily="-123" charset="0"/>
                <a:ea typeface="Cambria" pitchFamily="-123" charset="0"/>
                <a:cs typeface="Cambria" pitchFamily="-123" charset="0"/>
              </a:rPr>
              <a:t>L’INQUADRAMENTO AMMINISTRATIVO PUO’ DIRSI OGGI NON DEL TUTTO CORRISPONDENTE ALLA QUALIFICAZIONE CIVILISTICA DELL’INTERMEDIARIO (O DI UNA SUA DATA ATTIVITA’).</a:t>
            </a:r>
          </a:p>
          <a:p>
            <a:pPr algn="ctr"/>
            <a:endParaRPr lang="it-IT" sz="2000" b="1" dirty="0" smtClean="0">
              <a:latin typeface="Cambria" pitchFamily="-123" charset="0"/>
              <a:ea typeface="Cambria" pitchFamily="-123" charset="0"/>
              <a:cs typeface="Cambria" pitchFamily="-123" charset="0"/>
            </a:endParaRPr>
          </a:p>
          <a:p>
            <a:pPr algn="ctr"/>
            <a:r>
              <a:rPr lang="it-IT" sz="2000" b="1" dirty="0" smtClean="0">
                <a:solidFill>
                  <a:srgbClr val="FF0000"/>
                </a:solidFill>
                <a:latin typeface="Cambria" pitchFamily="-123" charset="0"/>
                <a:ea typeface="Cambria" pitchFamily="-123" charset="0"/>
                <a:cs typeface="Cambria" pitchFamily="-123" charset="0"/>
              </a:rPr>
              <a:t>IL CASO DELLE </a:t>
            </a:r>
            <a:r>
              <a:rPr lang="it-IT" sz="2000" b="1" dirty="0" err="1" smtClean="0">
                <a:solidFill>
                  <a:srgbClr val="FF0000"/>
                </a:solidFill>
                <a:latin typeface="Cambria" pitchFamily="-123" charset="0"/>
                <a:ea typeface="Cambria" pitchFamily="-123" charset="0"/>
                <a:cs typeface="Cambria" pitchFamily="-123" charset="0"/>
              </a:rPr>
              <a:t>COSì</a:t>
            </a:r>
            <a:r>
              <a:rPr lang="it-IT" sz="2000" b="1" dirty="0" smtClean="0">
                <a:solidFill>
                  <a:srgbClr val="FF0000"/>
                </a:solidFill>
                <a:latin typeface="Cambria" pitchFamily="-123" charset="0"/>
                <a:ea typeface="Cambria" pitchFamily="-123" charset="0"/>
                <a:cs typeface="Cambria" pitchFamily="-123" charset="0"/>
              </a:rPr>
              <a:t> DETTE “AGENZIE LEGGERE”</a:t>
            </a:r>
          </a:p>
          <a:p>
            <a:pPr algn="ctr"/>
            <a:endParaRPr lang="it-IT" b="1" dirty="0">
              <a:latin typeface="Cambria" pitchFamily="-123" charset="0"/>
              <a:ea typeface="Cambria" pitchFamily="-123" charset="0"/>
              <a:cs typeface="Cambria" pitchFamily="-123" charset="0"/>
            </a:endParaRPr>
          </a:p>
          <a:p>
            <a:pPr algn="ctr"/>
            <a:endParaRPr lang="it-IT" b="1" dirty="0" smtClean="0">
              <a:latin typeface="Cambria" pitchFamily="-123" charset="0"/>
              <a:ea typeface="Cambria" pitchFamily="-123" charset="0"/>
              <a:cs typeface="Cambria" pitchFamily="-123" charset="0"/>
            </a:endParaRPr>
          </a:p>
          <a:p>
            <a:pPr algn="ctr"/>
            <a:r>
              <a:rPr lang="it-IT" b="1" dirty="0" smtClean="0">
                <a:latin typeface="Cambria" pitchFamily="-123" charset="0"/>
                <a:ea typeface="Cambria" pitchFamily="-123" charset="0"/>
                <a:cs typeface="Cambria" pitchFamily="-123" charset="0"/>
              </a:rPr>
              <a:t> </a:t>
            </a:r>
          </a:p>
          <a:p>
            <a:pPr algn="ctr"/>
            <a:endParaRPr lang="it-IT" sz="2000" b="1" dirty="0">
              <a:latin typeface="Cambria" pitchFamily="-123" charset="0"/>
              <a:ea typeface="Cambria" pitchFamily="-123" charset="0"/>
              <a:cs typeface="Cambria" pitchFamily="-123" charset="0"/>
            </a:endParaRPr>
          </a:p>
        </p:txBody>
      </p:sp>
    </p:spTree>
    <p:extLst>
      <p:ext uri="{BB962C8B-B14F-4D97-AF65-F5344CB8AC3E}">
        <p14:creationId xmlns:p14="http://schemas.microsoft.com/office/powerpoint/2010/main" val="1804467329"/>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CasellaDiTesto 5"/>
          <p:cNvSpPr txBox="1">
            <a:spLocks noChangeArrowheads="1"/>
          </p:cNvSpPr>
          <p:nvPr/>
        </p:nvSpPr>
        <p:spPr bwMode="auto">
          <a:xfrm>
            <a:off x="103188" y="115888"/>
            <a:ext cx="8820150" cy="461962"/>
          </a:xfrm>
          <a:prstGeom prst="rect">
            <a:avLst/>
          </a:prstGeom>
          <a:noFill/>
          <a:ln w="9525">
            <a:noFill/>
            <a:miter lim="800000"/>
            <a:headEnd/>
            <a:tailEnd/>
          </a:ln>
        </p:spPr>
        <p:txBody>
          <a:bodyPr>
            <a:prstTxWarp prst="textNoShape">
              <a:avLst/>
            </a:prstTxWarp>
            <a:spAutoFit/>
          </a:bodyPr>
          <a:lstStyle/>
          <a:p>
            <a:pPr algn="ctr"/>
            <a:r>
              <a:rPr lang="it-IT" b="1">
                <a:latin typeface="Cambria" pitchFamily="-123" charset="0"/>
                <a:ea typeface="Cambria" pitchFamily="-123" charset="0"/>
                <a:cs typeface="Cambria" pitchFamily="-123" charset="0"/>
              </a:rPr>
              <a:t>Art. 11 Regolamento ISVAP n. 5 </a:t>
            </a:r>
            <a:endParaRPr lang="it-IT" sz="2000" b="1">
              <a:latin typeface="Cambria" pitchFamily="-123" charset="0"/>
              <a:ea typeface="Cambria" pitchFamily="-123" charset="0"/>
              <a:cs typeface="Cambria" pitchFamily="-123" charset="0"/>
            </a:endParaRPr>
          </a:p>
        </p:txBody>
      </p:sp>
      <p:sp>
        <p:nvSpPr>
          <p:cNvPr id="18434" name="CasellaDiTesto 7"/>
          <p:cNvSpPr txBox="1">
            <a:spLocks noChangeArrowheads="1"/>
          </p:cNvSpPr>
          <p:nvPr/>
        </p:nvSpPr>
        <p:spPr bwMode="auto">
          <a:xfrm>
            <a:off x="1239838" y="692150"/>
            <a:ext cx="7724775" cy="5694363"/>
          </a:xfrm>
          <a:prstGeom prst="rect">
            <a:avLst/>
          </a:prstGeom>
          <a:noFill/>
          <a:ln w="9525">
            <a:noFill/>
            <a:miter lim="800000"/>
            <a:headEnd/>
            <a:tailEnd/>
          </a:ln>
        </p:spPr>
        <p:txBody>
          <a:bodyPr>
            <a:prstTxWarp prst="textNoShape">
              <a:avLst/>
            </a:prstTxWarp>
            <a:spAutoFit/>
          </a:bodyPr>
          <a:lstStyle/>
          <a:p>
            <a:pPr algn="ctr"/>
            <a:r>
              <a:rPr lang="it-IT" dirty="0"/>
              <a:t>(Polizza di assicurazione della responsabilità civile)</a:t>
            </a:r>
          </a:p>
          <a:p>
            <a:pPr algn="just"/>
            <a:r>
              <a:rPr lang="it-IT" sz="1600" dirty="0"/>
              <a:t> </a:t>
            </a:r>
          </a:p>
          <a:p>
            <a:pPr algn="just"/>
            <a:r>
              <a:rPr lang="it-IT" sz="1800" dirty="0"/>
              <a:t>2. La polizza deve avere le seguenti caratteristiche minimali:</a:t>
            </a:r>
          </a:p>
          <a:p>
            <a:pPr algn="just"/>
            <a:r>
              <a:rPr lang="it-IT" sz="1800" dirty="0"/>
              <a:t>a) garantire la responsabilità civile derivante da danni arrecati </a:t>
            </a:r>
            <a:r>
              <a:rPr lang="it-IT" sz="1800" b="1" dirty="0">
                <a:solidFill>
                  <a:srgbClr val="FF0000"/>
                </a:solidFill>
              </a:rPr>
              <a:t>a terzi </a:t>
            </a:r>
            <a:r>
              <a:rPr lang="it-IT" sz="1800" dirty="0"/>
              <a:t>nell’esercizio dell’attività di intermediazione conseguenti a negligenze ed errori professionali dell’intermediario ovvero a negligenze, errori professionali ed infedeltà dei suoi dipendenti, collaboratori </a:t>
            </a:r>
            <a:r>
              <a:rPr lang="it-IT" sz="1800" b="1" dirty="0">
                <a:solidFill>
                  <a:srgbClr val="FF0000"/>
                </a:solidFill>
              </a:rPr>
              <a:t>o persone del cui operato deve rispondere a norma di legge</a:t>
            </a:r>
            <a:r>
              <a:rPr lang="it-IT" sz="1800" dirty="0"/>
              <a:t>, incluse le persone fisiche e le società, iscritte nella sezione E.</a:t>
            </a:r>
            <a:r>
              <a:rPr lang="it-IT" sz="1800" b="1" u="sng" dirty="0"/>
              <a:t> Non sono consentite clausole che limitino o escludano tale copertura;</a:t>
            </a:r>
          </a:p>
          <a:p>
            <a:pPr algn="just"/>
            <a:r>
              <a:rPr lang="it-IT" sz="1800" dirty="0"/>
              <a:t>b) coprire l’integrale risarcimento dei danni occorsi nel periodo di svolgimento</a:t>
            </a:r>
          </a:p>
          <a:p>
            <a:pPr algn="just"/>
            <a:r>
              <a:rPr lang="it-IT" sz="1800" dirty="0"/>
              <a:t>dell’attività di intermediazione, ancorché </a:t>
            </a:r>
            <a:r>
              <a:rPr lang="it-IT" sz="1800" b="1" u="sng" dirty="0"/>
              <a:t>denunciati nei tre anni successivi alla</a:t>
            </a:r>
          </a:p>
          <a:p>
            <a:pPr algn="just"/>
            <a:r>
              <a:rPr lang="it-IT" sz="1800" b="1" u="sng" dirty="0"/>
              <a:t>cessazione dell’efficacia della copertura;</a:t>
            </a:r>
          </a:p>
          <a:p>
            <a:pPr algn="just"/>
            <a:r>
              <a:rPr lang="it-IT" sz="1800" dirty="0"/>
              <a:t>c) l’inserimento di franchigie o scoperti </a:t>
            </a:r>
            <a:r>
              <a:rPr lang="it-IT" sz="1800" b="1" u="sng" dirty="0"/>
              <a:t>non può essere opposto dall’impresa ai terzi danneggiati che devono ricevere, nel limite dei massimali garantiti, l’integrale ristoro del danno subito;</a:t>
            </a:r>
            <a:r>
              <a:rPr lang="it-IT" sz="1800" dirty="0"/>
              <a:t> l’impresa conserva il diritto di </a:t>
            </a:r>
            <a:r>
              <a:rPr lang="it-IT" sz="1800" b="1" dirty="0"/>
              <a:t>rivalsa nei confronti dell’assicurato;</a:t>
            </a:r>
          </a:p>
          <a:p>
            <a:pPr algn="just"/>
            <a:r>
              <a:rPr lang="it-IT" sz="1800" b="1" dirty="0"/>
              <a:t>d) garantire la copertura nel territorio di tutti gli Stati membri.</a:t>
            </a:r>
          </a:p>
        </p:txBody>
      </p:sp>
    </p:spTree>
    <p:extLst>
      <p:ext uri="{BB962C8B-B14F-4D97-AF65-F5344CB8AC3E}">
        <p14:creationId xmlns:p14="http://schemas.microsoft.com/office/powerpoint/2010/main" val="203995018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1043608" y="836712"/>
            <a:ext cx="7505700" cy="2246769"/>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prstTxWarp prst="textNoShape">
              <a:avLst/>
            </a:prstTxWarp>
            <a:spAutoFit/>
          </a:bodyPr>
          <a:lstStyle/>
          <a:p>
            <a:pPr algn="ctr"/>
            <a:r>
              <a:rPr lang="it-IT" sz="2000" b="1" dirty="0">
                <a:latin typeface="Cambria"/>
                <a:cs typeface="Cambria"/>
              </a:rPr>
              <a:t>Art. 40</a:t>
            </a:r>
            <a:br>
              <a:rPr lang="it-IT" sz="2000" b="1" dirty="0">
                <a:latin typeface="Cambria"/>
                <a:cs typeface="Cambria"/>
              </a:rPr>
            </a:br>
            <a:r>
              <a:rPr lang="it-IT" sz="2000" b="1" dirty="0">
                <a:latin typeface="Cambria"/>
                <a:cs typeface="Cambria"/>
              </a:rPr>
              <a:t>(Controllo delle reti distributive) </a:t>
            </a:r>
          </a:p>
          <a:p>
            <a:pPr algn="just"/>
            <a:r>
              <a:rPr lang="it-IT" sz="2000" i="1" dirty="0" smtClean="0">
                <a:latin typeface="Cambria"/>
                <a:cs typeface="Cambria"/>
              </a:rPr>
              <a:t>Le </a:t>
            </a:r>
            <a:r>
              <a:rPr lang="it-IT" sz="2000" i="1" dirty="0">
                <a:latin typeface="Cambria"/>
                <a:cs typeface="Cambria"/>
              </a:rPr>
              <a:t>imprese di assicurazione e di riassicurazione verificano l’adeguatezza della formazione e dell’aggiornamento professionale effettuati </a:t>
            </a:r>
            <a:r>
              <a:rPr lang="it-IT" sz="2000" b="1" i="1" dirty="0">
                <a:latin typeface="Cambria"/>
                <a:cs typeface="Cambria"/>
              </a:rPr>
              <a:t>dalle reti distributive di cui si avvalgono</a:t>
            </a:r>
            <a:r>
              <a:rPr lang="it-IT" sz="2000" i="1" dirty="0">
                <a:latin typeface="Cambria"/>
                <a:cs typeface="Cambria"/>
              </a:rPr>
              <a:t>, </a:t>
            </a:r>
            <a:r>
              <a:rPr lang="it-IT" sz="2000" i="1" dirty="0" smtClean="0">
                <a:latin typeface="Cambria"/>
                <a:cs typeface="Cambria"/>
              </a:rPr>
              <a:t>nonché </a:t>
            </a:r>
            <a:r>
              <a:rPr lang="it-IT" sz="2000" i="1" dirty="0">
                <a:latin typeface="Cambria"/>
                <a:cs typeface="Cambria"/>
              </a:rPr>
              <a:t>l’osservanza delle regole generali di comportamento di cui all’articolo 47. </a:t>
            </a:r>
            <a:r>
              <a:rPr lang="it-IT" sz="2000" i="1" dirty="0" smtClean="0">
                <a:latin typeface="Cambria"/>
                <a:cs typeface="Cambria"/>
              </a:rPr>
              <a:t>Omissis</a:t>
            </a:r>
            <a:endParaRPr lang="it-IT" sz="2000" b="1" dirty="0">
              <a:latin typeface="Cambria"/>
              <a:cs typeface="Cambria"/>
            </a:endParaRPr>
          </a:p>
        </p:txBody>
      </p:sp>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3635896" y="332656"/>
            <a:ext cx="3550221" cy="461665"/>
          </a:xfrm>
          <a:prstGeom prst="rect">
            <a:avLst/>
          </a:prstGeom>
          <a:noFill/>
        </p:spPr>
        <p:txBody>
          <a:bodyPr wrap="none" rtlCol="0">
            <a:spAutoFit/>
          </a:bodyPr>
          <a:lstStyle/>
          <a:p>
            <a:r>
              <a:rPr lang="it-IT" b="1" dirty="0" smtClean="0">
                <a:latin typeface="Cambria"/>
                <a:cs typeface="Cambria"/>
              </a:rPr>
              <a:t>Regolamento ISVAP n. 5</a:t>
            </a:r>
            <a:endParaRPr lang="it-IT" b="1" dirty="0">
              <a:latin typeface="Cambria"/>
              <a:cs typeface="Cambria"/>
            </a:endParaRPr>
          </a:p>
        </p:txBody>
      </p:sp>
      <p:sp>
        <p:nvSpPr>
          <p:cNvPr id="3" name="CasellaDiTesto 2"/>
          <p:cNvSpPr txBox="1"/>
          <p:nvPr/>
        </p:nvSpPr>
        <p:spPr>
          <a:xfrm>
            <a:off x="611560" y="3284984"/>
            <a:ext cx="8280920" cy="2862323"/>
          </a:xfrm>
          <a:prstGeom prst="rect">
            <a:avLst/>
          </a:prstGeom>
          <a:noFill/>
        </p:spPr>
        <p:txBody>
          <a:bodyPr wrap="square" rtlCol="0">
            <a:spAutoFit/>
          </a:bodyPr>
          <a:lstStyle/>
          <a:p>
            <a:pPr algn="just"/>
            <a:r>
              <a:rPr lang="it-IT" sz="1800" dirty="0" smtClean="0">
                <a:latin typeface="Cambria"/>
                <a:cs typeface="Cambria"/>
              </a:rPr>
              <a:t>Chi sono i soggetti che compongono le reti distributive di cui le imprese si avvalgono?</a:t>
            </a:r>
          </a:p>
          <a:p>
            <a:pPr algn="just"/>
            <a:endParaRPr lang="it-IT" sz="1800" dirty="0">
              <a:latin typeface="Cambria"/>
              <a:cs typeface="Cambria"/>
            </a:endParaRPr>
          </a:p>
          <a:p>
            <a:pPr algn="just"/>
            <a:r>
              <a:rPr lang="it-IT" sz="1800" dirty="0" smtClean="0">
                <a:latin typeface="Cambria"/>
                <a:cs typeface="Cambria"/>
              </a:rPr>
              <a:t>Gli intermediari legati contrattualmente o comunque (direi) di fatto controllati dall’impresa, iscritti alle lettere A, C e D del RUI, nonché quelli iscritti alla lettera E del RUI ed i dipendenti dell’impresa.</a:t>
            </a:r>
          </a:p>
          <a:p>
            <a:pPr algn="just"/>
            <a:endParaRPr lang="it-IT" sz="1800" dirty="0">
              <a:latin typeface="Cambria"/>
              <a:cs typeface="Cambria"/>
            </a:endParaRPr>
          </a:p>
          <a:p>
            <a:pPr algn="just"/>
            <a:r>
              <a:rPr lang="it-IT" sz="1800" b="1" dirty="0" smtClean="0">
                <a:latin typeface="Cambria"/>
                <a:cs typeface="Cambria"/>
              </a:rPr>
              <a:t>I brokers solo a certe condizioni</a:t>
            </a:r>
            <a:r>
              <a:rPr lang="it-IT" sz="1800" dirty="0" smtClean="0">
                <a:latin typeface="Cambria"/>
                <a:cs typeface="Cambria"/>
              </a:rPr>
              <a:t>, ovvero solo quando intercorrano accordi di libera collaborazione, purché abbiano determinati requisiti dimensionali, così come indicato nella Tabella n. 1.1. dell’</a:t>
            </a:r>
            <a:r>
              <a:rPr lang="it-IT" sz="1800" dirty="0" err="1" smtClean="0">
                <a:latin typeface="Cambria"/>
                <a:cs typeface="Cambria"/>
              </a:rPr>
              <a:t>All</a:t>
            </a:r>
            <a:r>
              <a:rPr lang="it-IT" sz="1800" dirty="0" smtClean="0">
                <a:latin typeface="Cambria"/>
                <a:cs typeface="Cambria"/>
              </a:rPr>
              <a:t>. 1 del </a:t>
            </a:r>
            <a:r>
              <a:rPr lang="it-IT" sz="1800" dirty="0" err="1" smtClean="0">
                <a:latin typeface="Cambria"/>
                <a:cs typeface="Cambria"/>
              </a:rPr>
              <a:t>Provv</a:t>
            </a:r>
            <a:r>
              <a:rPr lang="it-IT" sz="1800" dirty="0" smtClean="0">
                <a:latin typeface="Cambria"/>
                <a:cs typeface="Cambria"/>
              </a:rPr>
              <a:t>. ISVAP n. 2743/2009.</a:t>
            </a:r>
            <a:endParaRPr lang="it-IT" sz="1800" dirty="0">
              <a:latin typeface="Cambria"/>
              <a:cs typeface="Cambria"/>
            </a:endParaRPr>
          </a:p>
        </p:txBody>
      </p:sp>
    </p:spTree>
    <p:extLst>
      <p:ext uri="{BB962C8B-B14F-4D97-AF65-F5344CB8AC3E}">
        <p14:creationId xmlns:p14="http://schemas.microsoft.com/office/powerpoint/2010/main" val="3497187697"/>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3635896" y="332656"/>
            <a:ext cx="3550221" cy="461665"/>
          </a:xfrm>
          <a:prstGeom prst="rect">
            <a:avLst/>
          </a:prstGeom>
          <a:noFill/>
        </p:spPr>
        <p:txBody>
          <a:bodyPr wrap="none" rtlCol="0">
            <a:spAutoFit/>
          </a:bodyPr>
          <a:lstStyle/>
          <a:p>
            <a:r>
              <a:rPr lang="it-IT" b="1" dirty="0" smtClean="0">
                <a:latin typeface="Cambria"/>
                <a:cs typeface="Cambria"/>
              </a:rPr>
              <a:t>Regolamento ISVAP n. 5</a:t>
            </a:r>
            <a:endParaRPr lang="it-IT" b="1" dirty="0">
              <a:latin typeface="Cambria"/>
              <a:cs typeface="Cambria"/>
            </a:endParaRPr>
          </a:p>
        </p:txBody>
      </p:sp>
      <p:sp>
        <p:nvSpPr>
          <p:cNvPr id="3" name="CasellaDiTesto 2"/>
          <p:cNvSpPr txBox="1"/>
          <p:nvPr/>
        </p:nvSpPr>
        <p:spPr>
          <a:xfrm>
            <a:off x="539552" y="1916832"/>
            <a:ext cx="8280920" cy="2246769"/>
          </a:xfrm>
          <a:prstGeom prst="rect">
            <a:avLst/>
          </a:prstGeom>
          <a:noFill/>
        </p:spPr>
        <p:txBody>
          <a:bodyPr wrap="square" rtlCol="0">
            <a:spAutoFit/>
          </a:bodyPr>
          <a:lstStyle/>
          <a:p>
            <a:pPr algn="just"/>
            <a:r>
              <a:rPr lang="it-IT" sz="2800" dirty="0" smtClean="0">
                <a:latin typeface="Cambria"/>
                <a:cs typeface="Cambria"/>
              </a:rPr>
              <a:t>Gli “intermediari collaboratori”, non collegati all’impresa, non sembrano far parte delle reti distributive, anche qualora abbiano concluso un accordo di collaborazione con l’intermediario legato all’impresa.</a:t>
            </a:r>
          </a:p>
        </p:txBody>
      </p:sp>
    </p:spTree>
    <p:extLst>
      <p:ext uri="{BB962C8B-B14F-4D97-AF65-F5344CB8AC3E}">
        <p14:creationId xmlns:p14="http://schemas.microsoft.com/office/powerpoint/2010/main" val="212942931"/>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1043608" y="1124744"/>
            <a:ext cx="7505700" cy="4401205"/>
          </a:xfrm>
          <a:prstGeom prst="rect">
            <a:avLst/>
          </a:prstGeom>
          <a:noFill/>
          <a:ln w="9525">
            <a:noFill/>
            <a:miter lim="800000"/>
            <a:headEnd/>
            <a:tailEnd/>
          </a:ln>
        </p:spPr>
        <p:txBody>
          <a:bodyPr>
            <a:prstTxWarp prst="textNoShape">
              <a:avLst/>
            </a:prstTxWarp>
            <a:spAutoFit/>
          </a:bodyPr>
          <a:lstStyle/>
          <a:p>
            <a:pPr algn="ctr"/>
            <a:r>
              <a:rPr lang="it-IT" sz="2000" b="1" dirty="0">
                <a:latin typeface="Cambria"/>
                <a:cs typeface="Cambria"/>
              </a:rPr>
              <a:t>Art. 40</a:t>
            </a:r>
            <a:br>
              <a:rPr lang="it-IT" sz="2000" b="1" dirty="0">
                <a:latin typeface="Cambria"/>
                <a:cs typeface="Cambria"/>
              </a:rPr>
            </a:br>
            <a:r>
              <a:rPr lang="it-IT" sz="2000" b="1" dirty="0">
                <a:latin typeface="Cambria"/>
                <a:cs typeface="Cambria"/>
              </a:rPr>
              <a:t>(Controllo delle reti distributive) </a:t>
            </a:r>
          </a:p>
          <a:p>
            <a:pPr algn="just"/>
            <a:r>
              <a:rPr lang="it-IT" sz="2000" dirty="0" smtClean="0">
                <a:latin typeface="Cambria"/>
                <a:cs typeface="Cambria"/>
              </a:rPr>
              <a:t>Le </a:t>
            </a:r>
            <a:r>
              <a:rPr lang="it-IT" sz="2000" dirty="0">
                <a:latin typeface="Cambria"/>
                <a:cs typeface="Cambria"/>
              </a:rPr>
              <a:t>imprese di assicurazione e di riassicurazione verificano l’adeguatezza della formazione e dell’aggiornamento professionale effettuati dalle reti distributive di cui si avvalgono, </a:t>
            </a:r>
            <a:r>
              <a:rPr lang="it-IT" sz="2000" dirty="0" smtClean="0">
                <a:latin typeface="Cambria"/>
                <a:cs typeface="Cambria"/>
              </a:rPr>
              <a:t>nonché </a:t>
            </a:r>
            <a:r>
              <a:rPr lang="it-IT" sz="2000" dirty="0">
                <a:latin typeface="Cambria"/>
                <a:cs typeface="Cambria"/>
              </a:rPr>
              <a:t>l’osservanza delle regole generali di comportamento di cui all’articolo 47. Le verifiche svolte devono risultare da un rapporto annuale, redatto dall’unità organizzativa a </a:t>
            </a:r>
            <a:r>
              <a:rPr lang="it-IT" sz="2000" dirty="0" smtClean="0">
                <a:latin typeface="Cambria"/>
                <a:cs typeface="Cambria"/>
              </a:rPr>
              <a:t>ciò </a:t>
            </a:r>
            <a:r>
              <a:rPr lang="it-IT" sz="2000" dirty="0">
                <a:latin typeface="Cambria"/>
                <a:cs typeface="Cambria"/>
              </a:rPr>
              <a:t>delegata e da inviare all’ISVAP entro sessanta giorni dalla fine dell’anno solare, dopo essere stato sottoposto, con eventuali osservazioni di merito, dal responsabile </a:t>
            </a:r>
            <a:r>
              <a:rPr lang="it-IT" sz="2000" i="1" dirty="0">
                <a:latin typeface="Cambria"/>
                <a:cs typeface="Cambria"/>
              </a:rPr>
              <a:t>dell’</a:t>
            </a:r>
            <a:r>
              <a:rPr lang="it-IT" sz="2000" i="1" dirty="0" err="1">
                <a:latin typeface="Cambria"/>
                <a:cs typeface="Cambria"/>
              </a:rPr>
              <a:t>internal</a:t>
            </a:r>
            <a:r>
              <a:rPr lang="it-IT" sz="2000" i="1" dirty="0">
                <a:latin typeface="Cambria"/>
                <a:cs typeface="Cambria"/>
              </a:rPr>
              <a:t> auditing </a:t>
            </a:r>
            <a:r>
              <a:rPr lang="it-IT" sz="2000" dirty="0">
                <a:latin typeface="Cambria"/>
                <a:cs typeface="Cambria"/>
              </a:rPr>
              <a:t>agli organi amministrativi della </a:t>
            </a:r>
            <a:r>
              <a:rPr lang="it-IT" sz="2000" dirty="0" smtClean="0">
                <a:latin typeface="Cambria"/>
                <a:cs typeface="Cambria"/>
              </a:rPr>
              <a:t>società. </a:t>
            </a:r>
            <a:r>
              <a:rPr lang="it-IT" sz="2000" dirty="0">
                <a:latin typeface="Cambria"/>
                <a:cs typeface="Cambria"/>
              </a:rPr>
              <a:t>A tal fine per l’anno 2006 e fino all’emanazione di nuove disposizioni le imprese inviano la relazione di cui alle circolari ISVAP n. 533 del 4 giugno 2004 e n. 573 del 21 dicembre 2005</a:t>
            </a:r>
            <a:r>
              <a:rPr lang="it-IT" sz="2000" dirty="0" smtClean="0">
                <a:latin typeface="Cambria"/>
                <a:cs typeface="Cambria"/>
              </a:rPr>
              <a:t>.</a:t>
            </a:r>
            <a:endParaRPr lang="it-IT" sz="2000" b="1" dirty="0">
              <a:latin typeface="Cambria"/>
              <a:cs typeface="Cambria"/>
            </a:endParaRPr>
          </a:p>
        </p:txBody>
      </p:sp>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3635896" y="332656"/>
            <a:ext cx="3550221" cy="461665"/>
          </a:xfrm>
          <a:prstGeom prst="rect">
            <a:avLst/>
          </a:prstGeom>
          <a:noFill/>
        </p:spPr>
        <p:txBody>
          <a:bodyPr wrap="none" rtlCol="0">
            <a:spAutoFit/>
          </a:bodyPr>
          <a:lstStyle/>
          <a:p>
            <a:r>
              <a:rPr lang="it-IT" b="1" dirty="0" smtClean="0">
                <a:latin typeface="Cambria"/>
                <a:cs typeface="Cambria"/>
              </a:rPr>
              <a:t>Regolamento ISVAP n. 5</a:t>
            </a:r>
            <a:endParaRPr lang="it-IT" b="1" dirty="0">
              <a:latin typeface="Cambria"/>
              <a:cs typeface="Cambria"/>
            </a:endParaRPr>
          </a:p>
        </p:txBody>
      </p:sp>
    </p:spTree>
    <p:extLst>
      <p:ext uri="{BB962C8B-B14F-4D97-AF65-F5344CB8AC3E}">
        <p14:creationId xmlns:p14="http://schemas.microsoft.com/office/powerpoint/2010/main" val="3041394993"/>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2843808" y="332656"/>
            <a:ext cx="4013539" cy="830997"/>
          </a:xfrm>
          <a:prstGeom prst="rect">
            <a:avLst/>
          </a:prstGeom>
          <a:noFill/>
        </p:spPr>
        <p:txBody>
          <a:bodyPr wrap="none" rtlCol="0">
            <a:spAutoFit/>
          </a:bodyPr>
          <a:lstStyle/>
          <a:p>
            <a:pPr algn="ctr"/>
            <a:r>
              <a:rPr lang="it-IT" b="1" dirty="0" err="1" smtClean="0">
                <a:latin typeface="Cambria"/>
                <a:cs typeface="Cambria"/>
              </a:rPr>
              <a:t>Provv</a:t>
            </a:r>
            <a:r>
              <a:rPr lang="it-IT" b="1" dirty="0" smtClean="0">
                <a:latin typeface="Cambria"/>
                <a:cs typeface="Cambria"/>
              </a:rPr>
              <a:t>. ISVAP n. 2743/2009</a:t>
            </a:r>
          </a:p>
          <a:p>
            <a:pPr algn="ctr"/>
            <a:r>
              <a:rPr lang="it-IT" b="1" dirty="0" smtClean="0">
                <a:latin typeface="Cambria"/>
                <a:cs typeface="Cambria"/>
              </a:rPr>
              <a:t>Allegato 1</a:t>
            </a:r>
            <a:endParaRPr lang="it-IT" b="1" dirty="0">
              <a:latin typeface="Cambria"/>
              <a:cs typeface="Cambria"/>
            </a:endParaRPr>
          </a:p>
        </p:txBody>
      </p:sp>
      <p:pic>
        <p:nvPicPr>
          <p:cNvPr id="3" name="Immagine 2"/>
          <p:cNvPicPr>
            <a:picLocks noChangeAspect="1"/>
          </p:cNvPicPr>
          <p:nvPr/>
        </p:nvPicPr>
        <p:blipFill>
          <a:blip r:embed="rId2"/>
          <a:stretch>
            <a:fillRect/>
          </a:stretch>
        </p:blipFill>
        <p:spPr>
          <a:xfrm>
            <a:off x="467544" y="1196752"/>
            <a:ext cx="8424936" cy="4896544"/>
          </a:xfrm>
          <a:prstGeom prst="rect">
            <a:avLst/>
          </a:prstGeom>
        </p:spPr>
      </p:pic>
    </p:spTree>
    <p:extLst>
      <p:ext uri="{BB962C8B-B14F-4D97-AF65-F5344CB8AC3E}">
        <p14:creationId xmlns:p14="http://schemas.microsoft.com/office/powerpoint/2010/main" val="177252574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7" name="CasellaDiTesto 6"/>
          <p:cNvSpPr txBox="1"/>
          <p:nvPr/>
        </p:nvSpPr>
        <p:spPr>
          <a:xfrm>
            <a:off x="827584" y="1988840"/>
            <a:ext cx="7632848" cy="267765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it-IT" dirty="0" smtClean="0">
                <a:latin typeface="Cambria"/>
                <a:cs typeface="Cambria"/>
              </a:rPr>
              <a:t>L’impresa può imporre al proprio intermediario “emittente” delle norme comportamentali volte ad attribuire – A LUI SOLO E NON AL PROPONENTE - il rapporto di gestione con il cliente, onde consentire un controllo di correttezza sulla condotta e trasparenza coi rapporti con i potenziali assicurati (anche al fine di consentire il controllo di cui all’art. 40, Reg. 5)?</a:t>
            </a:r>
          </a:p>
        </p:txBody>
      </p:sp>
    </p:spTree>
    <p:extLst>
      <p:ext uri="{BB962C8B-B14F-4D97-AF65-F5344CB8AC3E}">
        <p14:creationId xmlns:p14="http://schemas.microsoft.com/office/powerpoint/2010/main" val="3059629726"/>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1043608" y="1380832"/>
            <a:ext cx="7505700" cy="3416320"/>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a:prstTxWarp prst="textNoShape">
              <a:avLst/>
            </a:prstTxWarp>
            <a:spAutoFit/>
          </a:bodyPr>
          <a:lstStyle/>
          <a:p>
            <a:pPr algn="ctr"/>
            <a:r>
              <a:rPr lang="it-IT" sz="1800" b="1" dirty="0">
                <a:latin typeface="Cambria"/>
                <a:cs typeface="Cambria"/>
              </a:rPr>
              <a:t>Art. </a:t>
            </a:r>
            <a:r>
              <a:rPr lang="it-IT" sz="1800" b="1" dirty="0" smtClean="0">
                <a:latin typeface="Cambria"/>
                <a:cs typeface="Cambria"/>
              </a:rPr>
              <a:t>50, co. 1, </a:t>
            </a:r>
            <a:r>
              <a:rPr lang="it-IT" sz="1800" b="1" dirty="0" err="1" smtClean="0">
                <a:latin typeface="Cambria"/>
                <a:cs typeface="Cambria"/>
              </a:rPr>
              <a:t>lett</a:t>
            </a:r>
            <a:r>
              <a:rPr lang="it-IT" sz="1800" b="1" dirty="0" smtClean="0">
                <a:latin typeface="Cambria"/>
                <a:cs typeface="Cambria"/>
              </a:rPr>
              <a:t>. </a:t>
            </a:r>
            <a:r>
              <a:rPr lang="it-IT" sz="1800" b="1" dirty="0">
                <a:latin typeface="Cambria"/>
                <a:cs typeface="Cambria"/>
              </a:rPr>
              <a:t>c</a:t>
            </a:r>
            <a:r>
              <a:rPr lang="it-IT" sz="1800" b="1" dirty="0" smtClean="0">
                <a:latin typeface="Cambria"/>
                <a:cs typeface="Cambria"/>
              </a:rPr>
              <a:t>)</a:t>
            </a:r>
          </a:p>
          <a:p>
            <a:pPr algn="ctr"/>
            <a:r>
              <a:rPr lang="it-IT" sz="1800" b="1" dirty="0" smtClean="0">
                <a:latin typeface="Cambria"/>
                <a:cs typeface="Cambria"/>
              </a:rPr>
              <a:t>(Informativa su potenziali situazioni di conflitto di interesse)</a:t>
            </a:r>
          </a:p>
          <a:p>
            <a:pPr algn="ctr"/>
            <a:r>
              <a:rPr lang="it-IT" sz="1800" b="1" dirty="0" smtClean="0">
                <a:latin typeface="Cambria"/>
                <a:cs typeface="Cambria"/>
              </a:rPr>
              <a:t> </a:t>
            </a:r>
            <a:endParaRPr lang="it-IT" sz="1800" b="1" dirty="0">
              <a:latin typeface="Cambria"/>
              <a:cs typeface="Cambria"/>
            </a:endParaRPr>
          </a:p>
          <a:p>
            <a:pPr algn="just"/>
            <a:r>
              <a:rPr lang="it-IT" sz="1800" i="1" dirty="0" smtClean="0">
                <a:latin typeface="Cambria"/>
                <a:cs typeface="Cambria"/>
              </a:rPr>
              <a:t>1. Nella </a:t>
            </a:r>
            <a:r>
              <a:rPr lang="it-IT" sz="1800" i="1" dirty="0">
                <a:latin typeface="Cambria"/>
                <a:cs typeface="Cambria"/>
              </a:rPr>
              <a:t>dichiarazione di cui all’articolo 49, comma 2, lettera a), l’intermediario fornisce al contraente anche le seguenti informazioni</a:t>
            </a:r>
            <a:r>
              <a:rPr lang="it-IT" sz="1800" i="1" dirty="0" smtClean="0">
                <a:latin typeface="Cambria"/>
                <a:cs typeface="Cambria"/>
              </a:rPr>
              <a:t>:</a:t>
            </a:r>
          </a:p>
          <a:p>
            <a:pPr algn="just"/>
            <a:r>
              <a:rPr lang="it-IT" sz="1800" dirty="0" smtClean="0">
                <a:latin typeface="Cambria"/>
                <a:cs typeface="Cambria"/>
              </a:rPr>
              <a:t>[…]</a:t>
            </a:r>
          </a:p>
          <a:p>
            <a:pPr algn="just"/>
            <a:r>
              <a:rPr lang="it-IT" sz="1800" i="1" dirty="0" smtClean="0">
                <a:latin typeface="Cambria"/>
                <a:cs typeface="Cambria"/>
              </a:rPr>
              <a:t>c)  con riguardo al contratto proposto:</a:t>
            </a:r>
          </a:p>
          <a:p>
            <a:pPr algn="just"/>
            <a:r>
              <a:rPr lang="it-IT" sz="1800" dirty="0" smtClean="0">
                <a:latin typeface="Cambria"/>
                <a:cs typeface="Cambria"/>
              </a:rPr>
              <a:t>[…]</a:t>
            </a:r>
          </a:p>
          <a:p>
            <a:pPr algn="just"/>
            <a:r>
              <a:rPr lang="it-IT" sz="1800" i="1" dirty="0">
                <a:latin typeface="Cambria"/>
                <a:cs typeface="Cambria"/>
              </a:rPr>
              <a:t>- nel caso di contratti di assicurazione della </a:t>
            </a:r>
            <a:r>
              <a:rPr lang="it-IT" sz="1800" i="1" dirty="0" smtClean="0">
                <a:latin typeface="Cambria"/>
                <a:cs typeface="Cambria"/>
              </a:rPr>
              <a:t>responsabilità </a:t>
            </a:r>
            <a:r>
              <a:rPr lang="it-IT" sz="1800" i="1" dirty="0">
                <a:latin typeface="Cambria"/>
                <a:cs typeface="Cambria"/>
              </a:rPr>
              <a:t>civile auto, la misura delle provvigioni o dei compensi riconosciutagli dall’impresa, o distintamente, dalle imprese in relazione alle polizze offerte. </a:t>
            </a:r>
          </a:p>
          <a:p>
            <a:pPr algn="just"/>
            <a:endParaRPr lang="it-IT" sz="1800" dirty="0">
              <a:latin typeface="Cambria"/>
              <a:cs typeface="Cambria"/>
            </a:endParaRPr>
          </a:p>
        </p:txBody>
      </p:sp>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2915816" y="260648"/>
            <a:ext cx="3550221" cy="461665"/>
          </a:xfrm>
          <a:prstGeom prst="rect">
            <a:avLst/>
          </a:prstGeom>
          <a:noFill/>
        </p:spPr>
        <p:txBody>
          <a:bodyPr wrap="none" rtlCol="0">
            <a:spAutoFit/>
          </a:bodyPr>
          <a:lstStyle/>
          <a:p>
            <a:r>
              <a:rPr lang="it-IT" b="1" dirty="0" smtClean="0">
                <a:latin typeface="Cambria"/>
                <a:cs typeface="Cambria"/>
              </a:rPr>
              <a:t>Regolamento ISVAP n. 5</a:t>
            </a:r>
            <a:endParaRPr lang="it-IT" b="1" dirty="0">
              <a:latin typeface="Cambria"/>
              <a:cs typeface="Cambria"/>
            </a:endParaRPr>
          </a:p>
        </p:txBody>
      </p:sp>
      <p:sp>
        <p:nvSpPr>
          <p:cNvPr id="8" name="CasellaDiTesto 7"/>
          <p:cNvSpPr txBox="1"/>
          <p:nvPr/>
        </p:nvSpPr>
        <p:spPr>
          <a:xfrm>
            <a:off x="1043608" y="4869160"/>
            <a:ext cx="7632848" cy="1200328"/>
          </a:xfrm>
          <a:prstGeom prst="rect">
            <a:avLst/>
          </a:prstGeom>
          <a:solidFill>
            <a:schemeClr val="tx2">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it-IT" dirty="0" smtClean="0">
                <a:latin typeface="Cambria"/>
                <a:cs typeface="Cambria"/>
              </a:rPr>
              <a:t>Dovrà essere dettagliata l’informazione tenendo conto dello </a:t>
            </a:r>
            <a:r>
              <a:rPr lang="it-IT" dirty="0" err="1" smtClean="0">
                <a:latin typeface="Cambria"/>
                <a:cs typeface="Cambria"/>
              </a:rPr>
              <a:t>splittamento</a:t>
            </a:r>
            <a:r>
              <a:rPr lang="it-IT" dirty="0" smtClean="0">
                <a:latin typeface="Cambria"/>
                <a:cs typeface="Cambria"/>
              </a:rPr>
              <a:t> delle  provvigioni tra tutti gli altri intermediari “collaboratori”?</a:t>
            </a:r>
            <a:endParaRPr lang="it-IT" dirty="0">
              <a:latin typeface="Cambria"/>
              <a:cs typeface="Cambria"/>
            </a:endParaRPr>
          </a:p>
        </p:txBody>
      </p:sp>
    </p:spTree>
    <p:extLst>
      <p:ext uri="{BB962C8B-B14F-4D97-AF65-F5344CB8AC3E}">
        <p14:creationId xmlns:p14="http://schemas.microsoft.com/office/powerpoint/2010/main" val="3694907075"/>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1043608" y="692696"/>
            <a:ext cx="7505700" cy="5355313"/>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a:prstTxWarp prst="textNoShape">
              <a:avLst/>
            </a:prstTxWarp>
            <a:spAutoFit/>
          </a:bodyPr>
          <a:lstStyle/>
          <a:p>
            <a:pPr algn="ctr"/>
            <a:r>
              <a:rPr lang="it-IT" sz="1800" b="1" dirty="0" smtClean="0">
                <a:latin typeface="Cambria"/>
                <a:cs typeface="Cambria"/>
              </a:rPr>
              <a:t> Art</a:t>
            </a:r>
            <a:r>
              <a:rPr lang="it-IT" sz="1800" b="1" dirty="0">
                <a:latin typeface="Cambria"/>
                <a:cs typeface="Cambria"/>
              </a:rPr>
              <a:t>. </a:t>
            </a:r>
            <a:r>
              <a:rPr lang="it-IT" sz="1800" b="1" dirty="0" smtClean="0">
                <a:latin typeface="Cambria"/>
                <a:cs typeface="Cambria"/>
              </a:rPr>
              <a:t>50 </a:t>
            </a:r>
            <a:endParaRPr lang="it-IT" sz="1800" b="1" dirty="0">
              <a:latin typeface="Cambria"/>
              <a:cs typeface="Cambria"/>
            </a:endParaRPr>
          </a:p>
          <a:p>
            <a:pPr algn="ctr"/>
            <a:r>
              <a:rPr lang="it-IT" sz="1800" b="1" dirty="0" smtClean="0">
                <a:latin typeface="Cambria"/>
                <a:cs typeface="Cambria"/>
              </a:rPr>
              <a:t>(Trasparenza dei costi) </a:t>
            </a:r>
          </a:p>
          <a:p>
            <a:pPr algn="ctr"/>
            <a:endParaRPr lang="it-IT" sz="1800" b="1" dirty="0">
              <a:latin typeface="Cambria"/>
              <a:cs typeface="Cambria"/>
            </a:endParaRPr>
          </a:p>
          <a:p>
            <a:pPr algn="just"/>
            <a:r>
              <a:rPr lang="it-IT" sz="1800" dirty="0" smtClean="0">
                <a:latin typeface="Cambria"/>
                <a:cs typeface="Cambria"/>
              </a:rPr>
              <a:t>1. Nella </a:t>
            </a:r>
            <a:r>
              <a:rPr lang="it-IT" sz="1800" dirty="0">
                <a:latin typeface="Cambria"/>
                <a:cs typeface="Cambria"/>
              </a:rPr>
              <a:t>Nota informativa dei contratti di assicurazione connessi a mutui e ad altri finanziamenti l’impresa riporta tutti i costi a carico del contraente, </a:t>
            </a:r>
            <a:r>
              <a:rPr lang="it-IT" sz="1800" b="1" dirty="0">
                <a:latin typeface="Cambria"/>
                <a:cs typeface="Cambria"/>
              </a:rPr>
              <a:t>con indicazione della quota parte percepita in media dall’intermediario</a:t>
            </a:r>
            <a:r>
              <a:rPr lang="it-IT" sz="1800" dirty="0">
                <a:latin typeface="Cambria"/>
                <a:cs typeface="Cambria"/>
              </a:rPr>
              <a:t>, espressa sia in valore assoluto che percentuale. Nella Nota informativa dei contratti in forma collettiva sono riportati anche i costi a carico del debitore/assicurato, con indicazione della quota parte percepita in media dall’intermediario, espressa sia in valore assoluto che percentuale</a:t>
            </a:r>
            <a:r>
              <a:rPr lang="it-IT" sz="1800" dirty="0" smtClean="0">
                <a:latin typeface="Cambria"/>
                <a:cs typeface="Cambria"/>
              </a:rPr>
              <a:t>.</a:t>
            </a:r>
          </a:p>
          <a:p>
            <a:pPr algn="just"/>
            <a:endParaRPr lang="it-IT" sz="1800" dirty="0">
              <a:latin typeface="Cambria"/>
              <a:cs typeface="Cambria"/>
            </a:endParaRPr>
          </a:p>
          <a:p>
            <a:pPr algn="just"/>
            <a:r>
              <a:rPr lang="it-IT" sz="1800" dirty="0" smtClean="0">
                <a:latin typeface="Cambria"/>
                <a:cs typeface="Cambria"/>
              </a:rPr>
              <a:t>2. Nella </a:t>
            </a:r>
            <a:r>
              <a:rPr lang="it-IT" sz="1800" dirty="0">
                <a:latin typeface="Cambria"/>
                <a:cs typeface="Cambria"/>
              </a:rPr>
              <a:t>polizza dei contratti individuali connessi a mutui e ad altri finanziamenti ovvero nel modulo di adesione dei medesimi contratti in forma collettiva, l’impresa indica l’ammontare dei costi effettivamente sostenuti dal contraente ovvero dal debitore/assicurato </a:t>
            </a:r>
            <a:r>
              <a:rPr lang="it-IT" sz="1800" b="1" dirty="0">
                <a:latin typeface="Cambria"/>
                <a:cs typeface="Cambria"/>
              </a:rPr>
              <a:t>con l’evidenza dell’importo percepito dall’intermediario</a:t>
            </a:r>
            <a:r>
              <a:rPr lang="it-IT" sz="1800" dirty="0">
                <a:latin typeface="Cambria"/>
                <a:cs typeface="Cambria"/>
              </a:rPr>
              <a:t>. Restano ferme le disposizioni di cui all’articolo 4 comma 8 e all’articolo 30 comma 8. </a:t>
            </a:r>
          </a:p>
          <a:p>
            <a:pPr algn="just"/>
            <a:endParaRPr lang="it-IT" sz="1800" dirty="0">
              <a:latin typeface="Cambria"/>
              <a:cs typeface="Cambria"/>
            </a:endParaRPr>
          </a:p>
        </p:txBody>
      </p:sp>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2" name="CasellaDiTesto 1"/>
          <p:cNvSpPr txBox="1"/>
          <p:nvPr/>
        </p:nvSpPr>
        <p:spPr>
          <a:xfrm>
            <a:off x="2915816" y="260648"/>
            <a:ext cx="3732512" cy="461665"/>
          </a:xfrm>
          <a:prstGeom prst="rect">
            <a:avLst/>
          </a:prstGeom>
          <a:noFill/>
        </p:spPr>
        <p:txBody>
          <a:bodyPr wrap="none" rtlCol="0">
            <a:spAutoFit/>
          </a:bodyPr>
          <a:lstStyle/>
          <a:p>
            <a:r>
              <a:rPr lang="it-IT" b="1" dirty="0" smtClean="0">
                <a:latin typeface="Cambria"/>
                <a:cs typeface="Cambria"/>
              </a:rPr>
              <a:t>Regolamento ISVAP n. 35</a:t>
            </a:r>
            <a:endParaRPr lang="it-IT" b="1" dirty="0">
              <a:latin typeface="Cambria"/>
              <a:cs typeface="Cambria"/>
            </a:endParaRPr>
          </a:p>
        </p:txBody>
      </p:sp>
    </p:spTree>
    <p:extLst>
      <p:ext uri="{BB962C8B-B14F-4D97-AF65-F5344CB8AC3E}">
        <p14:creationId xmlns:p14="http://schemas.microsoft.com/office/powerpoint/2010/main" val="769551734"/>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7" name="CasellaDiTesto 6"/>
          <p:cNvSpPr txBox="1"/>
          <p:nvPr/>
        </p:nvSpPr>
        <p:spPr>
          <a:xfrm>
            <a:off x="755576" y="1844824"/>
            <a:ext cx="7632848" cy="2677656"/>
          </a:xfrm>
          <a:prstGeom prst="rect">
            <a:avLst/>
          </a:prstGeom>
          <a:solidFill>
            <a:schemeClr val="tx2">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it-IT" sz="2800" dirty="0" smtClean="0">
                <a:latin typeface="Cambria"/>
                <a:cs typeface="Cambria"/>
              </a:rPr>
              <a:t>AI SENSI DELL’Art. 118 del CAP Il pagamento del premio al broker “indipendente” e privo di poteri di incasso  </a:t>
            </a:r>
            <a:r>
              <a:rPr lang="it-IT" sz="2800" b="1" u="sng" dirty="0" smtClean="0">
                <a:latin typeface="Cambria"/>
                <a:cs typeface="Cambria"/>
              </a:rPr>
              <a:t>non libera il contraente.</a:t>
            </a:r>
          </a:p>
          <a:p>
            <a:pPr algn="just"/>
            <a:endParaRPr lang="it-IT" sz="2800" dirty="0">
              <a:latin typeface="Cambria"/>
              <a:cs typeface="Cambria"/>
            </a:endParaRPr>
          </a:p>
          <a:p>
            <a:pPr algn="just"/>
            <a:r>
              <a:rPr lang="it-IT" sz="2800" dirty="0" smtClean="0">
                <a:latin typeface="Cambria"/>
                <a:cs typeface="Cambria"/>
              </a:rPr>
              <a:t>Il pagamento del premio all’intermediario “collaboratore” libera il contraente?</a:t>
            </a:r>
            <a:endParaRPr lang="it-IT" sz="2800" dirty="0">
              <a:latin typeface="Cambria"/>
              <a:cs typeface="Cambria"/>
            </a:endParaRPr>
          </a:p>
        </p:txBody>
      </p:sp>
    </p:spTree>
    <p:extLst>
      <p:ext uri="{BB962C8B-B14F-4D97-AF65-F5344CB8AC3E}">
        <p14:creationId xmlns:p14="http://schemas.microsoft.com/office/powerpoint/2010/main" val="970010236"/>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00113" y="2420938"/>
            <a:ext cx="7272337" cy="3240087"/>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sz="4800" b="1" u="sng" dirty="0">
              <a:solidFill>
                <a:srgbClr val="FF0000"/>
              </a:solidFill>
              <a:latin typeface="Cambria"/>
              <a:cs typeface="Cambria"/>
            </a:endParaRPr>
          </a:p>
          <a:p>
            <a:pPr algn="just" fontAlgn="auto">
              <a:spcBef>
                <a:spcPts val="0"/>
              </a:spcBef>
              <a:spcAft>
                <a:spcPts val="0"/>
              </a:spcAft>
              <a:defRPr/>
            </a:pPr>
            <a:r>
              <a:rPr lang="it-IT" sz="4800" b="1" dirty="0" smtClean="0">
                <a:solidFill>
                  <a:srgbClr val="FF0000"/>
                </a:solidFill>
                <a:latin typeface="Cambria"/>
                <a:cs typeface="Cambria"/>
              </a:rPr>
              <a:t>RESPONSABILITA’ VERSO </a:t>
            </a:r>
            <a:r>
              <a:rPr lang="it-IT" sz="4800" b="1" dirty="0" smtClean="0">
                <a:solidFill>
                  <a:srgbClr val="FF0000"/>
                </a:solidFill>
                <a:latin typeface="Cambria"/>
                <a:cs typeface="Cambria"/>
              </a:rPr>
              <a:t>IL CLIENTE</a:t>
            </a:r>
            <a:endParaRPr lang="it-IT" sz="4800" b="1" dirty="0">
              <a:solidFill>
                <a:srgbClr val="FF0000"/>
              </a:solidFill>
              <a:latin typeface="Cambria"/>
              <a:cs typeface="Cambria"/>
            </a:endParaRPr>
          </a:p>
        </p:txBody>
      </p:sp>
    </p:spTree>
    <p:extLst>
      <p:ext uri="{BB962C8B-B14F-4D97-AF65-F5344CB8AC3E}">
        <p14:creationId xmlns:p14="http://schemas.microsoft.com/office/powerpoint/2010/main" val="1464991813"/>
      </p:ext>
    </p:extLst>
  </p:cSld>
  <p:clrMapOvr>
    <a:masterClrMapping/>
  </p:clrMapOvr>
  <p:transition xmlns:p14="http://schemas.microsoft.com/office/powerpoint/2010/main">
    <p:spli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00113" y="2420938"/>
            <a:ext cx="7272337" cy="3240087"/>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sz="4800" b="1" u="sng" dirty="0">
              <a:solidFill>
                <a:srgbClr val="FF0000"/>
              </a:solidFill>
              <a:latin typeface="Cambria"/>
              <a:cs typeface="Cambria"/>
            </a:endParaRPr>
          </a:p>
          <a:p>
            <a:pPr algn="just" fontAlgn="auto">
              <a:spcBef>
                <a:spcPts val="0"/>
              </a:spcBef>
              <a:spcAft>
                <a:spcPts val="0"/>
              </a:spcAft>
              <a:defRPr/>
            </a:pPr>
            <a:r>
              <a:rPr lang="it-IT" sz="4800" b="1" dirty="0" smtClean="0">
                <a:solidFill>
                  <a:srgbClr val="FF0000"/>
                </a:solidFill>
                <a:latin typeface="Cambria"/>
                <a:cs typeface="Cambria"/>
              </a:rPr>
              <a:t>RESPONSABILITA’ VERSO </a:t>
            </a:r>
            <a:r>
              <a:rPr lang="it-IT" sz="4800" b="1" dirty="0" smtClean="0">
                <a:solidFill>
                  <a:srgbClr val="FF0000"/>
                </a:solidFill>
                <a:latin typeface="Cambria"/>
                <a:cs typeface="Cambria"/>
              </a:rPr>
              <a:t>IL CLIENTE</a:t>
            </a:r>
            <a:endParaRPr lang="it-IT" sz="4800" b="1" dirty="0">
              <a:solidFill>
                <a:srgbClr val="FF0000"/>
              </a:solidFill>
              <a:latin typeface="Cambria"/>
              <a:cs typeface="Cambria"/>
            </a:endParaRPr>
          </a:p>
        </p:txBody>
      </p:sp>
    </p:spTree>
    <p:extLst>
      <p:ext uri="{BB962C8B-B14F-4D97-AF65-F5344CB8AC3E}">
        <p14:creationId xmlns:p14="http://schemas.microsoft.com/office/powerpoint/2010/main" val="4267218491"/>
      </p:ext>
    </p:extLst>
  </p:cSld>
  <p:clrMapOvr>
    <a:masterClrMapping/>
  </p:clrMapOvr>
  <p:transition xmlns:p14="http://schemas.microsoft.com/office/powerpoint/2010/main">
    <p:spli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olo 1"/>
          <p:cNvSpPr>
            <a:spLocks noGrp="1"/>
          </p:cNvSpPr>
          <p:nvPr>
            <p:ph type="title" idx="4294967295"/>
          </p:nvPr>
        </p:nvSpPr>
        <p:spPr>
          <a:xfrm>
            <a:off x="838200" y="1125538"/>
            <a:ext cx="7642225" cy="931862"/>
          </a:xfrm>
          <a:solidFill>
            <a:srgbClr val="C0504D"/>
          </a:solidFill>
        </p:spPr>
        <p:txBody>
          <a:bodyPr/>
          <a:lstStyle/>
          <a:p>
            <a:pPr marL="514350" indent="-514350" algn="just" eaLnBrk="1" hangingPunct="1"/>
            <a:r>
              <a:rPr lang="it-IT" sz="3200" b="1" u="sng">
                <a:latin typeface="Calibri" charset="0"/>
                <a:ea typeface="ＭＳ Ｐゴシック" charset="0"/>
                <a:cs typeface="ＭＳ Ｐゴシック" charset="0"/>
              </a:rPr>
              <a:t>Relazione sull’</a:t>
            </a:r>
            <a:r>
              <a:rPr lang="it-IT" altLang="ja-JP" sz="3200" b="1" u="sng">
                <a:latin typeface="Calibri" charset="0"/>
                <a:ea typeface="ＭＳ Ｐゴシック" charset="0"/>
                <a:cs typeface="ＭＳ Ｐゴシック" charset="0"/>
              </a:rPr>
              <a:t>attività svolta dall</a:t>
            </a:r>
            <a:r>
              <a:rPr lang="ja-JP" altLang="it-IT" sz="3200" b="1" u="sng">
                <a:latin typeface="Calibri" charset="0"/>
                <a:ea typeface="ＭＳ Ｐゴシック" charset="0"/>
                <a:cs typeface="ＭＳ Ｐゴシック" charset="0"/>
              </a:rPr>
              <a:t>’</a:t>
            </a:r>
            <a:r>
              <a:rPr lang="it-IT" altLang="ja-JP" sz="3200" b="1" u="sng">
                <a:latin typeface="Calibri" charset="0"/>
                <a:ea typeface="ＭＳ Ｐゴシック" charset="0"/>
                <a:cs typeface="ＭＳ Ｐゴシック" charset="0"/>
              </a:rPr>
              <a:t>Istituto 26/6/2013</a:t>
            </a:r>
            <a:endParaRPr lang="it-IT" sz="3200" b="1" u="sng">
              <a:latin typeface="Calibri" charset="0"/>
              <a:ea typeface="ＭＳ Ｐゴシック" charset="0"/>
              <a:cs typeface="ＭＳ Ｐゴシック" charset="0"/>
            </a:endParaRPr>
          </a:p>
        </p:txBody>
      </p:sp>
      <p:sp>
        <p:nvSpPr>
          <p:cNvPr id="29698" name="Segnaposto contenuto 2"/>
          <p:cNvSpPr>
            <a:spLocks noGrp="1"/>
          </p:cNvSpPr>
          <p:nvPr>
            <p:ph idx="4294967295"/>
          </p:nvPr>
        </p:nvSpPr>
        <p:spPr>
          <a:xfrm>
            <a:off x="457200" y="1844675"/>
            <a:ext cx="8229600" cy="3921125"/>
          </a:xfrm>
        </p:spPr>
        <p:txBody>
          <a:bodyPr/>
          <a:lstStyle/>
          <a:p>
            <a:pPr marL="0" indent="0" algn="just" eaLnBrk="1" hangingPunct="1">
              <a:buFont typeface="Arial" charset="0"/>
              <a:buNone/>
            </a:pPr>
            <a:endParaRPr lang="it-IT" sz="2200" b="1" i="1" dirty="0">
              <a:latin typeface="Calibri" charset="0"/>
              <a:ea typeface="ＭＳ Ｐゴシック" charset="0"/>
              <a:cs typeface="ＭＳ Ｐゴシック" charset="0"/>
            </a:endParaRPr>
          </a:p>
          <a:p>
            <a:pPr marL="0" indent="0" algn="just" eaLnBrk="1" hangingPunct="1">
              <a:buFont typeface="Arial" charset="0"/>
              <a:buNone/>
            </a:pPr>
            <a:r>
              <a:rPr lang="it-IT" sz="2200" b="1" i="1" dirty="0">
                <a:latin typeface="Calibri" charset="0"/>
                <a:ea typeface="ＭＳ Ｐゴシック" charset="0"/>
                <a:cs typeface="ＭＳ Ｐゴシック" charset="0"/>
              </a:rPr>
              <a:t>Vigilanza sugli intermediari - principali tipologie</a:t>
            </a:r>
            <a:endParaRPr lang="it-IT" sz="2200" i="1" dirty="0">
              <a:latin typeface="Calibri" charset="0"/>
              <a:ea typeface="ＭＳ Ｐゴシック" charset="0"/>
              <a:cs typeface="ＭＳ Ｐゴシック" charset="0"/>
            </a:endParaRPr>
          </a:p>
          <a:p>
            <a:pPr marL="0" indent="0" algn="just" eaLnBrk="1" hangingPunct="1">
              <a:buFont typeface="Arial" charset="0"/>
              <a:buNone/>
            </a:pPr>
            <a:endParaRPr lang="it-IT" sz="2200" dirty="0">
              <a:latin typeface="Calibri" charset="0"/>
              <a:ea typeface="ＭＳ Ｐゴシック" charset="0"/>
              <a:cs typeface="ＭＳ Ｐゴシック" charset="0"/>
            </a:endParaRPr>
          </a:p>
          <a:p>
            <a:pPr marL="0" indent="0" algn="just" eaLnBrk="1" hangingPunct="1">
              <a:buFont typeface="Arial" charset="0"/>
              <a:buNone/>
            </a:pPr>
            <a:r>
              <a:rPr lang="it-IT" sz="2200" dirty="0">
                <a:latin typeface="Calibri" charset="0"/>
                <a:ea typeface="ＭＳ Ｐゴシック" charset="0"/>
                <a:cs typeface="ＭＳ Ｐゴシック" charset="0"/>
              </a:rPr>
              <a:t>Le principali tipologie di violazioni segnalate hanno riguardato:</a:t>
            </a:r>
          </a:p>
          <a:p>
            <a:pPr marL="0" indent="0" algn="just" eaLnBrk="1" hangingPunct="1">
              <a:buFont typeface="Arial" charset="0"/>
              <a:buNone/>
            </a:pPr>
            <a:endParaRPr lang="it-IT" sz="2200" dirty="0">
              <a:latin typeface="Calibri" charset="0"/>
              <a:ea typeface="ＭＳ Ｐゴシック" charset="0"/>
              <a:cs typeface="ＭＳ Ｐゴシック" charset="0"/>
            </a:endParaRPr>
          </a:p>
          <a:p>
            <a:pPr marL="0" indent="0" algn="just" eaLnBrk="1" hangingPunct="1">
              <a:buFontTx/>
              <a:buChar char="-"/>
            </a:pPr>
            <a:r>
              <a:rPr lang="it-IT" sz="2200" dirty="0">
                <a:latin typeface="Calibri" charset="0"/>
                <a:ea typeface="ＭＳ Ｐゴシック" charset="0"/>
                <a:cs typeface="ＭＳ Ｐゴシック" charset="0"/>
              </a:rPr>
              <a:t> commercializzazione di polizze contraffatte e pertanto prive di validità;</a:t>
            </a:r>
          </a:p>
          <a:p>
            <a:pPr marL="0" indent="0" algn="just" eaLnBrk="1" hangingPunct="1">
              <a:buFontTx/>
              <a:buChar char="-"/>
            </a:pPr>
            <a:r>
              <a:rPr lang="it-IT" sz="2200" dirty="0">
                <a:latin typeface="Calibri" charset="0"/>
                <a:ea typeface="ＭＳ Ｐゴシック" charset="0"/>
                <a:cs typeface="ＭＳ Ｐゴシック" charset="0"/>
              </a:rPr>
              <a:t> irregolare assunzione di contratti relativi al ramo della </a:t>
            </a:r>
            <a:r>
              <a:rPr lang="it-IT" sz="2200" dirty="0" err="1">
                <a:latin typeface="Calibri" charset="0"/>
                <a:ea typeface="ＭＳ Ｐゴシック" charset="0"/>
                <a:cs typeface="ＭＳ Ｐゴシック" charset="0"/>
              </a:rPr>
              <a:t>r.c.</a:t>
            </a:r>
            <a:r>
              <a:rPr lang="it-IT" sz="2200" dirty="0">
                <a:latin typeface="Calibri" charset="0"/>
                <a:ea typeface="ＭＳ Ｐゴシック" charset="0"/>
                <a:cs typeface="ＭＳ Ｐゴシック" charset="0"/>
              </a:rPr>
              <a:t> auto</a:t>
            </a:r>
          </a:p>
          <a:p>
            <a:pPr marL="0" indent="0" algn="just" eaLnBrk="1" hangingPunct="1">
              <a:buFontTx/>
              <a:buChar char="-"/>
            </a:pPr>
            <a:r>
              <a:rPr lang="it-IT" sz="2200" dirty="0">
                <a:latin typeface="Calibri" charset="0"/>
                <a:ea typeface="ＭＳ Ｐゴシック" charset="0"/>
                <a:cs typeface="ＭＳ Ｐゴシック" charset="0"/>
              </a:rPr>
              <a:t> </a:t>
            </a:r>
            <a:r>
              <a:rPr lang="it-IT" sz="2200" b="1" dirty="0">
                <a:latin typeface="Calibri" charset="0"/>
                <a:ea typeface="ＭＳ Ｐゴシック" charset="0"/>
                <a:cs typeface="ＭＳ Ｐゴシック" charset="0"/>
              </a:rPr>
              <a:t>violazione del principio di separazione patrimoniale</a:t>
            </a:r>
            <a:r>
              <a:rPr lang="it-IT" sz="2200" dirty="0">
                <a:latin typeface="Calibri" charset="0"/>
                <a:ea typeface="ＭＳ Ｐゴシック" charset="0"/>
                <a:cs typeface="ＭＳ Ｐゴシック" charset="0"/>
              </a:rPr>
              <a:t>;</a:t>
            </a:r>
          </a:p>
          <a:p>
            <a:pPr marL="0" indent="0" algn="just" eaLnBrk="1" hangingPunct="1">
              <a:buFontTx/>
              <a:buChar char="-"/>
            </a:pPr>
            <a:r>
              <a:rPr lang="it-IT" sz="2200" dirty="0">
                <a:latin typeface="Calibri" charset="0"/>
                <a:ea typeface="ＭＳ Ｐゴシック" charset="0"/>
                <a:cs typeface="ＭＳ Ｐゴシック" charset="0"/>
              </a:rPr>
              <a:t> mancata o ritardata registrazione a cassa di contratti assicurativi a fronte </a:t>
            </a:r>
            <a:r>
              <a:rPr lang="it-IT" sz="2200" dirty="0" err="1">
                <a:latin typeface="Calibri" charset="0"/>
                <a:ea typeface="ＭＳ Ｐゴシック" charset="0"/>
                <a:cs typeface="ＭＳ Ｐゴシック" charset="0"/>
              </a:rPr>
              <a:t>dell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incasso dei relativi premi;</a:t>
            </a:r>
          </a:p>
          <a:p>
            <a:pPr marL="0" indent="0" algn="just" eaLnBrk="1" hangingPunct="1">
              <a:buFont typeface="Arial" charset="0"/>
              <a:buNone/>
            </a:pPr>
            <a:r>
              <a:rPr lang="it-IT" sz="2200" dirty="0">
                <a:latin typeface="Calibri" charset="0"/>
                <a:ea typeface="ＭＳ Ｐゴシック" charset="0"/>
                <a:cs typeface="ＭＳ Ｐゴシック" charset="0"/>
              </a:rPr>
              <a:t> </a:t>
            </a:r>
          </a:p>
        </p:txBody>
      </p:sp>
    </p:spTree>
    <p:extLst>
      <p:ext uri="{BB962C8B-B14F-4D97-AF65-F5344CB8AC3E}">
        <p14:creationId xmlns:p14="http://schemas.microsoft.com/office/powerpoint/2010/main" val="937436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olo 1"/>
          <p:cNvSpPr>
            <a:spLocks noGrp="1"/>
          </p:cNvSpPr>
          <p:nvPr>
            <p:ph type="title" idx="4294967295"/>
          </p:nvPr>
        </p:nvSpPr>
        <p:spPr>
          <a:xfrm>
            <a:off x="838200" y="1125538"/>
            <a:ext cx="7642225" cy="931862"/>
          </a:xfrm>
          <a:solidFill>
            <a:srgbClr val="C0504D"/>
          </a:solidFill>
        </p:spPr>
        <p:txBody>
          <a:bodyPr/>
          <a:lstStyle/>
          <a:p>
            <a:pPr marL="514350" indent="-514350" algn="just" eaLnBrk="1" hangingPunct="1"/>
            <a:r>
              <a:rPr lang="it-IT" sz="3200" b="1" u="sng">
                <a:latin typeface="Calibri" charset="0"/>
                <a:ea typeface="ＭＳ Ｐゴシック" charset="0"/>
                <a:cs typeface="ＭＳ Ｐゴシック" charset="0"/>
              </a:rPr>
              <a:t>Relazione sull’</a:t>
            </a:r>
            <a:r>
              <a:rPr lang="it-IT" altLang="ja-JP" sz="3200" b="1" u="sng">
                <a:latin typeface="Calibri" charset="0"/>
                <a:ea typeface="ＭＳ Ｐゴシック" charset="0"/>
                <a:cs typeface="ＭＳ Ｐゴシック" charset="0"/>
              </a:rPr>
              <a:t>attività svolta dall</a:t>
            </a:r>
            <a:r>
              <a:rPr lang="ja-JP" altLang="it-IT" sz="3200" b="1" u="sng">
                <a:latin typeface="Calibri" charset="0"/>
                <a:ea typeface="ＭＳ Ｐゴシック" charset="0"/>
                <a:cs typeface="ＭＳ Ｐゴシック" charset="0"/>
              </a:rPr>
              <a:t>’</a:t>
            </a:r>
            <a:r>
              <a:rPr lang="it-IT" altLang="ja-JP" sz="3200" b="1" u="sng">
                <a:latin typeface="Calibri" charset="0"/>
                <a:ea typeface="ＭＳ Ｐゴシック" charset="0"/>
                <a:cs typeface="ＭＳ Ｐゴシック" charset="0"/>
              </a:rPr>
              <a:t>Istituto 26/6/2013</a:t>
            </a:r>
            <a:endParaRPr lang="it-IT" sz="3200" b="1" u="sng">
              <a:latin typeface="Calibri" charset="0"/>
              <a:ea typeface="ＭＳ Ｐゴシック" charset="0"/>
              <a:cs typeface="ＭＳ Ｐゴシック" charset="0"/>
            </a:endParaRPr>
          </a:p>
        </p:txBody>
      </p:sp>
      <p:sp>
        <p:nvSpPr>
          <p:cNvPr id="30722" name="Segnaposto contenuto 2"/>
          <p:cNvSpPr>
            <a:spLocks noGrp="1"/>
          </p:cNvSpPr>
          <p:nvPr>
            <p:ph idx="4294967295"/>
          </p:nvPr>
        </p:nvSpPr>
        <p:spPr>
          <a:xfrm>
            <a:off x="457200" y="1844675"/>
            <a:ext cx="8229600" cy="3921125"/>
          </a:xfrm>
        </p:spPr>
        <p:txBody>
          <a:bodyPr/>
          <a:lstStyle/>
          <a:p>
            <a:pPr marL="0" indent="0" algn="just" eaLnBrk="1" hangingPunct="1">
              <a:buFont typeface="Arial" charset="0"/>
              <a:buNone/>
            </a:pPr>
            <a:endParaRPr lang="it-IT" sz="2200" b="1" i="1" dirty="0">
              <a:latin typeface="Calibri" charset="0"/>
              <a:ea typeface="ＭＳ Ｐゴシック" charset="0"/>
              <a:cs typeface="ＭＳ Ｐゴシック" charset="0"/>
            </a:endParaRPr>
          </a:p>
          <a:p>
            <a:pPr marL="0" indent="0" algn="just" eaLnBrk="1" hangingPunct="1">
              <a:buFontTx/>
              <a:buChar char="-"/>
            </a:pPr>
            <a:r>
              <a:rPr lang="it-IT" sz="2200" b="1" dirty="0">
                <a:latin typeface="Calibri" charset="0"/>
                <a:ea typeface="ＭＳ Ｐゴシック" charset="0"/>
                <a:cs typeface="ＭＳ Ｐゴシック" charset="0"/>
              </a:rPr>
              <a:t>violazione </a:t>
            </a:r>
            <a:r>
              <a:rPr lang="it-IT" sz="2200" b="1" dirty="0" err="1">
                <a:latin typeface="Calibri" charset="0"/>
                <a:ea typeface="ＭＳ Ｐゴシック" charset="0"/>
                <a:cs typeface="ＭＳ Ｐゴシック" charset="0"/>
              </a:rPr>
              <a:t>dell</a:t>
            </a:r>
            <a:r>
              <a:rPr lang="ja-JP" altLang="it-IT" sz="2200" b="1" dirty="0">
                <a:latin typeface="Calibri" charset="0"/>
                <a:ea typeface="ＭＳ Ｐゴシック" charset="0"/>
                <a:cs typeface="ＭＳ Ｐゴシック" charset="0"/>
              </a:rPr>
              <a:t>’</a:t>
            </a:r>
            <a:r>
              <a:rPr lang="it-IT" altLang="ja-JP" sz="2200" b="1" dirty="0">
                <a:latin typeface="Calibri" charset="0"/>
                <a:ea typeface="ＭＳ Ｐゴシック" charset="0"/>
                <a:cs typeface="ＭＳ Ｐゴシック" charset="0"/>
              </a:rPr>
              <a:t>informativa precontrattuale;</a:t>
            </a:r>
          </a:p>
          <a:p>
            <a:pPr marL="0" indent="0" algn="just" eaLnBrk="1" hangingPunct="1">
              <a:buFontTx/>
              <a:buChar char="-"/>
            </a:pPr>
            <a:r>
              <a:rPr lang="it-IT" sz="2200" b="1" dirty="0">
                <a:latin typeface="Calibri" charset="0"/>
                <a:ea typeface="ＭＳ Ｐゴシック" charset="0"/>
                <a:cs typeface="ＭＳ Ｐゴシック" charset="0"/>
              </a:rPr>
              <a:t>violazione </a:t>
            </a:r>
            <a:r>
              <a:rPr lang="it-IT" sz="2200" b="1" dirty="0" err="1">
                <a:latin typeface="Calibri" charset="0"/>
                <a:ea typeface="ＭＳ Ｐゴシック" charset="0"/>
                <a:cs typeface="ＭＳ Ｐゴシック" charset="0"/>
              </a:rPr>
              <a:t>dell</a:t>
            </a:r>
            <a:r>
              <a:rPr lang="ja-JP" altLang="it-IT" sz="2200" b="1" dirty="0">
                <a:latin typeface="Calibri" charset="0"/>
                <a:ea typeface="ＭＳ Ｐゴシック" charset="0"/>
                <a:cs typeface="ＭＳ Ｐゴシック" charset="0"/>
              </a:rPr>
              <a:t>’</a:t>
            </a:r>
            <a:r>
              <a:rPr lang="it-IT" altLang="ja-JP" sz="2200" b="1" dirty="0">
                <a:latin typeface="Calibri" charset="0"/>
                <a:ea typeface="ＭＳ Ｐゴシック" charset="0"/>
                <a:cs typeface="ＭＳ Ｐゴシック" charset="0"/>
              </a:rPr>
              <a:t>obbligo di presentare o proporre contratti adeguati alle esigenze del consumatore;</a:t>
            </a:r>
          </a:p>
          <a:p>
            <a:pPr marL="0" indent="0" algn="just" eaLnBrk="1" hangingPunct="1">
              <a:buFontTx/>
              <a:buChar char="-"/>
            </a:pPr>
            <a:r>
              <a:rPr lang="it-IT" sz="2200" dirty="0">
                <a:latin typeface="Calibri" charset="0"/>
                <a:ea typeface="ＭＳ Ｐゴシック" charset="0"/>
                <a:cs typeface="ＭＳ Ｐゴシック" charset="0"/>
              </a:rPr>
              <a:t>esercizio </a:t>
            </a:r>
            <a:r>
              <a:rPr lang="it-IT" sz="2200" dirty="0" err="1">
                <a:latin typeface="Calibri" charset="0"/>
                <a:ea typeface="ＭＳ Ｐゴシック" charset="0"/>
                <a:cs typeface="ＭＳ Ｐゴシック" charset="0"/>
              </a:rPr>
              <a:t>dell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attività di intermediazione in assenza di iscrizione;</a:t>
            </a:r>
          </a:p>
          <a:p>
            <a:pPr marL="0" indent="0" algn="just" eaLnBrk="1" hangingPunct="1">
              <a:buFontTx/>
              <a:buChar char="-"/>
            </a:pPr>
            <a:r>
              <a:rPr lang="it-IT" sz="2200" dirty="0">
                <a:latin typeface="Calibri" charset="0"/>
                <a:ea typeface="ＭＳ Ｐゴシック" charset="0"/>
                <a:cs typeface="ＭＳ Ｐゴシック" charset="0"/>
              </a:rPr>
              <a:t>esercizio </a:t>
            </a:r>
            <a:r>
              <a:rPr lang="it-IT" sz="2200" dirty="0" err="1">
                <a:latin typeface="Calibri" charset="0"/>
                <a:ea typeface="ＭＳ Ｐゴシック" charset="0"/>
                <a:cs typeface="ＭＳ Ｐゴシック" charset="0"/>
              </a:rPr>
              <a:t>dell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attività di intermediazione per il tramite di collaboratori esterni non iscritti;</a:t>
            </a:r>
          </a:p>
          <a:p>
            <a:pPr marL="0" indent="0" algn="just" eaLnBrk="1" hangingPunct="1">
              <a:buFontTx/>
              <a:buChar char="-"/>
            </a:pPr>
            <a:r>
              <a:rPr lang="it-IT" sz="2200" dirty="0">
                <a:latin typeface="Calibri" charset="0"/>
                <a:ea typeface="ＭＳ Ｐゴシック" charset="0"/>
                <a:cs typeface="ＭＳ Ｐゴシック" charset="0"/>
              </a:rPr>
              <a:t>violazione degli obblighi di comunicazione </a:t>
            </a:r>
            <a:r>
              <a:rPr lang="it-IT" sz="2200" dirty="0" err="1">
                <a:latin typeface="Calibri" charset="0"/>
                <a:ea typeface="ＭＳ Ｐゴシック" charset="0"/>
                <a:cs typeface="ＭＳ Ｐゴシック" charset="0"/>
              </a:rPr>
              <a:t>all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Istituto;</a:t>
            </a:r>
          </a:p>
          <a:p>
            <a:pPr marL="0" indent="0" algn="just" eaLnBrk="1" hangingPunct="1">
              <a:buFontTx/>
              <a:buChar char="-"/>
            </a:pPr>
            <a:r>
              <a:rPr lang="it-IT" sz="2200" dirty="0">
                <a:latin typeface="Calibri" charset="0"/>
                <a:ea typeface="ＭＳ Ｐゴシック" charset="0"/>
                <a:cs typeface="ＭＳ Ｐゴシック" charset="0"/>
              </a:rPr>
              <a:t>mancata conservazione della documentazione assicurativa;</a:t>
            </a:r>
          </a:p>
          <a:p>
            <a:pPr marL="0" indent="0" algn="just" eaLnBrk="1" hangingPunct="1">
              <a:buFontTx/>
              <a:buChar char="-"/>
            </a:pPr>
            <a:r>
              <a:rPr lang="it-IT" sz="2200" dirty="0">
                <a:latin typeface="Calibri" charset="0"/>
                <a:ea typeface="ＭＳ Ｐゴシック" charset="0"/>
                <a:cs typeface="ＭＳ Ｐゴシック" charset="0"/>
              </a:rPr>
              <a:t>abuso </a:t>
            </a:r>
            <a:r>
              <a:rPr lang="it-IT" sz="2200" dirty="0" err="1">
                <a:latin typeface="Calibri" charset="0"/>
                <a:ea typeface="ＭＳ Ｐゴシック" charset="0"/>
                <a:cs typeface="ＭＳ Ｐゴシック" charset="0"/>
              </a:rPr>
              <a:t>dell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utilizzo di locuzioni assicurative o di espressioni non conformi alla natura </a:t>
            </a:r>
            <a:r>
              <a:rPr lang="it-IT" altLang="ja-JP" sz="2200" dirty="0" err="1">
                <a:latin typeface="Calibri" charset="0"/>
                <a:ea typeface="ＭＳ Ｐゴシック" charset="0"/>
                <a:cs typeface="ＭＳ Ｐゴシック" charset="0"/>
              </a:rPr>
              <a:t>dell</a:t>
            </a:r>
            <a:r>
              <a:rPr lang="ja-JP" altLang="it-IT" sz="2200" dirty="0">
                <a:latin typeface="Calibri" charset="0"/>
                <a:ea typeface="ＭＳ Ｐゴシック" charset="0"/>
                <a:cs typeface="ＭＳ Ｐゴシック" charset="0"/>
              </a:rPr>
              <a:t>’</a:t>
            </a:r>
            <a:r>
              <a:rPr lang="it-IT" altLang="ja-JP" sz="2200" dirty="0">
                <a:latin typeface="Calibri" charset="0"/>
                <a:ea typeface="ＭＳ Ｐゴシック" charset="0"/>
                <a:cs typeface="ＭＳ Ｐゴシック" charset="0"/>
              </a:rPr>
              <a:t>attività esercitata.</a:t>
            </a:r>
          </a:p>
          <a:p>
            <a:pPr marL="0" indent="0" algn="just" eaLnBrk="1" hangingPunct="1">
              <a:buFontTx/>
              <a:buChar char="-"/>
            </a:pPr>
            <a:endParaRPr lang="it-IT" sz="2200" dirty="0">
              <a:latin typeface="Calibri" charset="0"/>
              <a:ea typeface="ＭＳ Ｐゴシック" charset="0"/>
              <a:cs typeface="ＭＳ Ｐゴシック" charset="0"/>
            </a:endParaRPr>
          </a:p>
          <a:p>
            <a:pPr marL="0" indent="0" algn="just" eaLnBrk="1" hangingPunct="1">
              <a:buFont typeface="Arial" charset="0"/>
              <a:buNone/>
            </a:pPr>
            <a:r>
              <a:rPr lang="it-IT" sz="2200" dirty="0">
                <a:latin typeface="Calibri" charset="0"/>
                <a:ea typeface="ＭＳ Ｐゴシック" charset="0"/>
                <a:cs typeface="ＭＳ Ｐゴシック" charset="0"/>
              </a:rPr>
              <a:t> </a:t>
            </a:r>
          </a:p>
        </p:txBody>
      </p:sp>
    </p:spTree>
    <p:extLst>
      <p:ext uri="{BB962C8B-B14F-4D97-AF65-F5344CB8AC3E}">
        <p14:creationId xmlns:p14="http://schemas.microsoft.com/office/powerpoint/2010/main" val="25755604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71600" y="2204864"/>
            <a:ext cx="7272337" cy="388843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b="1" u="sng" dirty="0">
              <a:solidFill>
                <a:srgbClr val="FF0000"/>
              </a:solidFill>
              <a:latin typeface="Cambria"/>
              <a:cs typeface="Cambria"/>
            </a:endParaRPr>
          </a:p>
          <a:p>
            <a:pPr algn="just" fontAlgn="auto">
              <a:spcBef>
                <a:spcPts val="0"/>
              </a:spcBef>
              <a:spcAft>
                <a:spcPts val="0"/>
              </a:spcAft>
              <a:defRPr/>
            </a:pPr>
            <a:endParaRPr lang="it-IT" b="1" dirty="0" smtClean="0">
              <a:solidFill>
                <a:srgbClr val="FF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algn="just" fontAlgn="auto">
              <a:spcBef>
                <a:spcPts val="0"/>
              </a:spcBef>
              <a:spcAft>
                <a:spcPts val="0"/>
              </a:spcAft>
              <a:defRPr/>
            </a:pPr>
            <a:r>
              <a:rPr lang="it-IT" b="1" dirty="0" smtClean="0">
                <a:solidFill>
                  <a:srgbClr val="FF0000"/>
                </a:solidFill>
                <a:latin typeface="Cambria"/>
                <a:cs typeface="Cambria"/>
              </a:rPr>
              <a:t>RESPONSABILITA’ VERSO L’ASSICURATO:</a:t>
            </a:r>
          </a:p>
          <a:p>
            <a:pPr marL="457200" indent="-457200" algn="just" fontAlgn="auto">
              <a:spcBef>
                <a:spcPts val="0"/>
              </a:spcBef>
              <a:spcAft>
                <a:spcPts val="0"/>
              </a:spcAft>
              <a:buAutoNum type="alphaLcParenR"/>
              <a:defRPr/>
            </a:pPr>
            <a:r>
              <a:rPr lang="it-IT" b="1" dirty="0" smtClean="0">
                <a:solidFill>
                  <a:srgbClr val="FF0000"/>
                </a:solidFill>
                <a:latin typeface="Cambria"/>
                <a:cs typeface="Cambria"/>
              </a:rPr>
              <a:t>Fatti che comportano la stipula di un contratto inutile od inadeguato;</a:t>
            </a:r>
          </a:p>
          <a:p>
            <a:pPr marL="457200" indent="-457200" algn="just" fontAlgn="auto">
              <a:spcBef>
                <a:spcPts val="0"/>
              </a:spcBef>
              <a:spcAft>
                <a:spcPts val="0"/>
              </a:spcAft>
              <a:buAutoNum type="alphaLcParenR"/>
              <a:defRPr/>
            </a:pPr>
            <a:r>
              <a:rPr lang="it-IT" b="1" dirty="0" smtClean="0">
                <a:solidFill>
                  <a:srgbClr val="FF0000"/>
                </a:solidFill>
                <a:latin typeface="Cambria"/>
                <a:cs typeface="Cambria"/>
              </a:rPr>
              <a:t>Fatti che impediscono il perfezionamento di un contratto o precludono l’efficacia della copertura</a:t>
            </a:r>
          </a:p>
          <a:p>
            <a:pPr marL="457200" indent="-457200" algn="just" fontAlgn="auto">
              <a:spcBef>
                <a:spcPts val="0"/>
              </a:spcBef>
              <a:spcAft>
                <a:spcPts val="0"/>
              </a:spcAft>
              <a:buAutoNum type="alphaLcParenR"/>
              <a:defRPr/>
            </a:pPr>
            <a:r>
              <a:rPr lang="it-IT" b="1" dirty="0" smtClean="0">
                <a:solidFill>
                  <a:srgbClr val="FF0000"/>
                </a:solidFill>
                <a:latin typeface="Cambria"/>
                <a:cs typeface="Cambria"/>
              </a:rPr>
              <a:t>Fatti che comportano l’inadempimento del contratto (tra cui mancato pagamento dell’indennizzo o ritardo nel pagamento dell’indennizzo)      </a:t>
            </a:r>
            <a:r>
              <a:rPr lang="it-IT" b="1" i="1" dirty="0" smtClean="0">
                <a:solidFill>
                  <a:srgbClr val="FF0000"/>
                </a:solidFill>
                <a:latin typeface="Cambria"/>
                <a:cs typeface="Cambria"/>
              </a:rPr>
              <a:t> </a:t>
            </a:r>
            <a:r>
              <a:rPr lang="it-IT" b="1" i="1" dirty="0" smtClean="0">
                <a:solidFill>
                  <a:schemeClr val="tx1"/>
                </a:solidFill>
                <a:latin typeface="Cambria"/>
                <a:cs typeface="Cambria"/>
              </a:rPr>
              <a:t>IN QUESTI CASI …….</a:t>
            </a:r>
            <a:endParaRPr lang="it-IT" b="1" i="1" dirty="0" smtClean="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p:txBody>
      </p:sp>
    </p:spTree>
    <p:extLst>
      <p:ext uri="{BB962C8B-B14F-4D97-AF65-F5344CB8AC3E}">
        <p14:creationId xmlns:p14="http://schemas.microsoft.com/office/powerpoint/2010/main" val="2602672614"/>
      </p:ext>
    </p:extLst>
  </p:cSld>
  <p:clrMapOvr>
    <a:masterClrMapping/>
  </p:clrMapOvr>
  <p:transition xmlns:p14="http://schemas.microsoft.com/office/powerpoint/2010/main">
    <p:spli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71600" y="2204864"/>
            <a:ext cx="7272337" cy="388843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b="1" u="sng" dirty="0">
              <a:solidFill>
                <a:srgbClr val="FF0000"/>
              </a:solidFill>
              <a:latin typeface="Cambria"/>
              <a:cs typeface="Cambria"/>
            </a:endParaRPr>
          </a:p>
          <a:p>
            <a:pPr algn="just" fontAlgn="auto">
              <a:spcBef>
                <a:spcPts val="0"/>
              </a:spcBef>
              <a:spcAft>
                <a:spcPts val="0"/>
              </a:spcAft>
              <a:defRPr/>
            </a:pPr>
            <a:endParaRPr lang="it-IT" b="1" dirty="0" smtClean="0">
              <a:solidFill>
                <a:srgbClr val="FF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sz="2000" b="1" dirty="0">
              <a:solidFill>
                <a:srgbClr val="000000"/>
              </a:solidFill>
              <a:latin typeface="Cambria"/>
              <a:cs typeface="Cambria"/>
            </a:endParaRPr>
          </a:p>
          <a:p>
            <a:pPr algn="just" fontAlgn="auto">
              <a:spcBef>
                <a:spcPts val="0"/>
              </a:spcBef>
              <a:spcAft>
                <a:spcPts val="0"/>
              </a:spcAft>
              <a:defRPr/>
            </a:pPr>
            <a:r>
              <a:rPr lang="it-IT" sz="2000" b="1" dirty="0" smtClean="0">
                <a:solidFill>
                  <a:srgbClr val="000000"/>
                </a:solidFill>
                <a:latin typeface="Cambria"/>
                <a:cs typeface="Cambria"/>
              </a:rPr>
              <a:t>Il cliente può agire ex art. </a:t>
            </a:r>
            <a:r>
              <a:rPr lang="it-IT" sz="2000" b="1" dirty="0" smtClean="0">
                <a:solidFill>
                  <a:srgbClr val="FF0000"/>
                </a:solidFill>
                <a:latin typeface="Cambria"/>
                <a:cs typeface="Cambria"/>
              </a:rPr>
              <a:t>1228 c.c.</a:t>
            </a:r>
            <a:r>
              <a:rPr lang="it-IT" sz="2000" b="1" dirty="0" smtClean="0">
                <a:solidFill>
                  <a:srgbClr val="000000"/>
                </a:solidFill>
                <a:latin typeface="Cambria"/>
                <a:cs typeface="Cambria"/>
              </a:rPr>
              <a:t> nei confronti dell’assicuratore, per il fatto del suo ausiliario, se si tratta di un inadempimento. </a:t>
            </a:r>
          </a:p>
          <a:p>
            <a:pPr algn="just" fontAlgn="auto">
              <a:spcBef>
                <a:spcPts val="0"/>
              </a:spcBef>
              <a:spcAft>
                <a:spcPts val="0"/>
              </a:spcAft>
              <a:defRPr/>
            </a:pPr>
            <a:r>
              <a:rPr lang="it-IT" sz="2000" b="1" dirty="0" smtClean="0">
                <a:solidFill>
                  <a:srgbClr val="000000"/>
                </a:solidFill>
                <a:latin typeface="Cambria"/>
                <a:cs typeface="Cambria"/>
              </a:rPr>
              <a:t>IN SOLIDO con l’intermediario, verso il quale si farà valere una responsabilità extracontrattuale (se si tratta di un A o di un D.). </a:t>
            </a:r>
          </a:p>
          <a:p>
            <a:pPr algn="just" fontAlgn="auto">
              <a:spcBef>
                <a:spcPts val="0"/>
              </a:spcBef>
              <a:spcAft>
                <a:spcPts val="0"/>
              </a:spcAft>
              <a:defRPr/>
            </a:pPr>
            <a:r>
              <a:rPr lang="it-IT" sz="2000" b="1" dirty="0" smtClean="0">
                <a:solidFill>
                  <a:srgbClr val="000000"/>
                </a:solidFill>
                <a:latin typeface="Cambria"/>
                <a:cs typeface="Cambria"/>
              </a:rPr>
              <a:t>LA POSSIBILITA’ di agire in via contrattuale nei confronti dell’agente è ammessa dai sostenitori della teoria del </a:t>
            </a:r>
            <a:r>
              <a:rPr lang="it-IT" sz="2000" b="1" dirty="0" smtClean="0">
                <a:solidFill>
                  <a:srgbClr val="FF0000"/>
                </a:solidFill>
                <a:latin typeface="Cambria"/>
                <a:cs typeface="Cambria"/>
              </a:rPr>
              <a:t>contatto sociale</a:t>
            </a:r>
            <a:r>
              <a:rPr lang="it-IT" sz="2000" b="1" dirty="0" smtClean="0">
                <a:solidFill>
                  <a:srgbClr val="000000"/>
                </a:solidFill>
                <a:latin typeface="Cambria"/>
                <a:cs typeface="Cambria"/>
              </a:rPr>
              <a:t>.</a:t>
            </a:r>
          </a:p>
          <a:p>
            <a:pPr algn="just" fontAlgn="auto">
              <a:spcBef>
                <a:spcPts val="0"/>
              </a:spcBef>
              <a:spcAft>
                <a:spcPts val="0"/>
              </a:spcAft>
              <a:defRPr/>
            </a:pPr>
            <a:r>
              <a:rPr lang="it-IT" sz="2000" b="1" dirty="0" smtClean="0">
                <a:solidFill>
                  <a:srgbClr val="000000"/>
                </a:solidFill>
                <a:latin typeface="Cambria"/>
                <a:cs typeface="Cambria"/>
              </a:rPr>
              <a:t>TESI CHE SEMBREREBBE OGGI PIU’ SOSTENIBILE, A FRONTE DELL’ABBATTIMENTO DELLE FRONTIERE TRA I DIVERSI INTERMEDIARI. </a:t>
            </a:r>
            <a:endParaRPr lang="it-IT" sz="2000" b="1" dirty="0">
              <a:solidFill>
                <a:srgbClr val="00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p:txBody>
      </p:sp>
    </p:spTree>
    <p:extLst>
      <p:ext uri="{BB962C8B-B14F-4D97-AF65-F5344CB8AC3E}">
        <p14:creationId xmlns:p14="http://schemas.microsoft.com/office/powerpoint/2010/main" val="1942903275"/>
      </p:ext>
    </p:extLst>
  </p:cSld>
  <p:clrMapOvr>
    <a:masterClrMapping/>
  </p:clrMapOvr>
  <p:transition xmlns:p14="http://schemas.microsoft.com/office/powerpoint/2010/main">
    <p:spli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71600" y="2204864"/>
            <a:ext cx="7272337" cy="388843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b="1" u="sng" dirty="0">
              <a:solidFill>
                <a:srgbClr val="FF0000"/>
              </a:solidFill>
              <a:latin typeface="Cambria"/>
              <a:cs typeface="Cambria"/>
            </a:endParaRPr>
          </a:p>
          <a:p>
            <a:pPr algn="just" fontAlgn="auto">
              <a:spcBef>
                <a:spcPts val="0"/>
              </a:spcBef>
              <a:spcAft>
                <a:spcPts val="0"/>
              </a:spcAft>
              <a:defRPr/>
            </a:pPr>
            <a:endParaRPr lang="it-IT" b="1" dirty="0" smtClean="0">
              <a:solidFill>
                <a:srgbClr val="FF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sz="2000" b="1" dirty="0">
              <a:solidFill>
                <a:srgbClr val="000000"/>
              </a:solidFill>
              <a:latin typeface="Cambria"/>
              <a:cs typeface="Cambria"/>
            </a:endParaRPr>
          </a:p>
          <a:p>
            <a:pPr algn="just" fontAlgn="auto">
              <a:spcBef>
                <a:spcPts val="0"/>
              </a:spcBef>
              <a:spcAft>
                <a:spcPts val="0"/>
              </a:spcAft>
              <a:defRPr/>
            </a:pPr>
            <a:r>
              <a:rPr lang="it-IT" sz="2000" b="1" dirty="0" smtClean="0">
                <a:solidFill>
                  <a:srgbClr val="000000"/>
                </a:solidFill>
                <a:latin typeface="Cambria"/>
                <a:cs typeface="Cambria"/>
              </a:rPr>
              <a:t>Il cliente può agire ex art. </a:t>
            </a:r>
            <a:r>
              <a:rPr lang="it-IT" sz="2000" b="1" dirty="0" smtClean="0">
                <a:solidFill>
                  <a:srgbClr val="FF0000"/>
                </a:solidFill>
                <a:latin typeface="Cambria"/>
                <a:cs typeface="Cambria"/>
              </a:rPr>
              <a:t>2049 c.c.</a:t>
            </a:r>
            <a:r>
              <a:rPr lang="it-IT" sz="2000" b="1" dirty="0" smtClean="0">
                <a:solidFill>
                  <a:srgbClr val="000000"/>
                </a:solidFill>
                <a:latin typeface="Cambria"/>
                <a:cs typeface="Cambria"/>
              </a:rPr>
              <a:t> nei confronti dell’assicuratore, per il fatto dell’agente, se si tratta di un atto illecito: la mancanza di verifica dell’adeguatezza ed ogni altra responsabilità precontrattuale non paiono rivestire connotazioni contrattuali.</a:t>
            </a:r>
          </a:p>
          <a:p>
            <a:pPr algn="just" fontAlgn="auto">
              <a:spcBef>
                <a:spcPts val="0"/>
              </a:spcBef>
              <a:spcAft>
                <a:spcPts val="0"/>
              </a:spcAft>
              <a:defRPr/>
            </a:pPr>
            <a:r>
              <a:rPr lang="it-IT" sz="2000" b="1" dirty="0" smtClean="0">
                <a:solidFill>
                  <a:srgbClr val="000000"/>
                </a:solidFill>
                <a:latin typeface="Cambria"/>
                <a:cs typeface="Cambria"/>
              </a:rPr>
              <a:t>La commissione di un illecito vero e proprio (dolo, appropriazione di somme o di altri beni) da’ luogo certamente   a responsabilità extracontrattuale.</a:t>
            </a:r>
          </a:p>
          <a:p>
            <a:pPr algn="just" fontAlgn="auto">
              <a:spcBef>
                <a:spcPts val="0"/>
              </a:spcBef>
              <a:spcAft>
                <a:spcPts val="0"/>
              </a:spcAft>
              <a:defRPr/>
            </a:pPr>
            <a:r>
              <a:rPr lang="it-IT" sz="2000" b="1" dirty="0" smtClean="0">
                <a:solidFill>
                  <a:srgbClr val="000000"/>
                </a:solidFill>
                <a:latin typeface="Cambria"/>
                <a:cs typeface="Cambria"/>
              </a:rPr>
              <a:t>L’impresa risponde IN SOLIDO con l’intermediario, verso il quale si farà valere una responsabilità extracontrattuale (se si tratta di un A o di un </a:t>
            </a:r>
            <a:r>
              <a:rPr lang="it-IT" sz="2000" b="1" dirty="0" smtClean="0">
                <a:solidFill>
                  <a:srgbClr val="000000"/>
                </a:solidFill>
                <a:latin typeface="Cambria"/>
                <a:cs typeface="Cambria"/>
              </a:rPr>
              <a:t>D e forse anche di un E.</a:t>
            </a:r>
            <a:r>
              <a:rPr lang="it-IT" sz="2000" b="1" dirty="0" smtClean="0">
                <a:solidFill>
                  <a:srgbClr val="000000"/>
                </a:solidFill>
                <a:latin typeface="Cambria"/>
                <a:cs typeface="Cambria"/>
              </a:rPr>
              <a:t>). </a:t>
            </a:r>
          </a:p>
          <a:p>
            <a:pPr algn="just" fontAlgn="auto">
              <a:spcBef>
                <a:spcPts val="0"/>
              </a:spcBef>
              <a:spcAft>
                <a:spcPts val="0"/>
              </a:spcAft>
              <a:defRPr/>
            </a:pPr>
            <a:r>
              <a:rPr lang="it-IT" sz="2000" b="1" dirty="0" smtClean="0">
                <a:solidFill>
                  <a:srgbClr val="000000"/>
                </a:solidFill>
                <a:latin typeface="Cambria"/>
                <a:cs typeface="Cambria"/>
              </a:rPr>
              <a:t> </a:t>
            </a:r>
            <a:endParaRPr lang="it-IT" sz="2000" b="1" dirty="0">
              <a:solidFill>
                <a:srgbClr val="00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p:txBody>
      </p:sp>
    </p:spTree>
    <p:extLst>
      <p:ext uri="{BB962C8B-B14F-4D97-AF65-F5344CB8AC3E}">
        <p14:creationId xmlns:p14="http://schemas.microsoft.com/office/powerpoint/2010/main" val="2097585471"/>
      </p:ext>
    </p:extLst>
  </p:cSld>
  <p:clrMapOvr>
    <a:masterClrMapping/>
  </p:clrMapOvr>
  <p:transition xmlns:p14="http://schemas.microsoft.com/office/powerpoint/2010/main">
    <p:spli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1815882"/>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PROFILI DI RESPONSABILITA’ CIVILISTICA</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DELL’INTERMEDIARIO, ANCHE IN RELAZIONE</a:t>
            </a:r>
          </a:p>
          <a:p>
            <a:pPr algn="ctr" fontAlgn="auto">
              <a:spcBef>
                <a:spcPct val="50000"/>
              </a:spcBef>
              <a:spcAft>
                <a:spcPts val="0"/>
              </a:spcAft>
              <a:defRPr/>
            </a:pPr>
            <a:r>
              <a:rPr lang="it-IT" sz="2800" b="1" dirty="0" smtClean="0">
                <a:solidFill>
                  <a:srgbClr val="2749C2"/>
                </a:solidFill>
                <a:effectLst>
                  <a:outerShdw blurRad="38100" dist="38100" dir="2700000" algn="tl">
                    <a:srgbClr val="DDDDDD"/>
                  </a:outerShdw>
                </a:effectLst>
                <a:latin typeface="Cambria"/>
                <a:ea typeface="+mn-ea"/>
                <a:cs typeface="Cambria"/>
              </a:rPr>
              <a:t> ALLE NUOVE IPOTESI DI COLLABORAZIONE</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71600" y="2204864"/>
            <a:ext cx="7272337" cy="388843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b="1" u="sng" dirty="0">
              <a:solidFill>
                <a:srgbClr val="FF0000"/>
              </a:solidFill>
              <a:latin typeface="Cambria"/>
              <a:cs typeface="Cambria"/>
            </a:endParaRPr>
          </a:p>
          <a:p>
            <a:pPr algn="just" fontAlgn="auto">
              <a:spcBef>
                <a:spcPts val="0"/>
              </a:spcBef>
              <a:spcAft>
                <a:spcPts val="0"/>
              </a:spcAft>
              <a:defRPr/>
            </a:pPr>
            <a:endParaRPr lang="it-IT" b="1" dirty="0" smtClean="0">
              <a:solidFill>
                <a:srgbClr val="FF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smtClean="0">
              <a:solidFill>
                <a:srgbClr val="000000"/>
              </a:solidFill>
              <a:latin typeface="Cambria"/>
              <a:cs typeface="Cambria"/>
            </a:endParaRPr>
          </a:p>
          <a:p>
            <a:pPr algn="just" fontAlgn="auto">
              <a:spcBef>
                <a:spcPts val="0"/>
              </a:spcBef>
              <a:spcAft>
                <a:spcPts val="0"/>
              </a:spcAft>
              <a:defRPr/>
            </a:pPr>
            <a:endParaRPr lang="it-IT" sz="2000" b="1" dirty="0">
              <a:solidFill>
                <a:srgbClr val="000000"/>
              </a:solidFill>
              <a:latin typeface="Cambria"/>
              <a:cs typeface="Cambria"/>
            </a:endParaRPr>
          </a:p>
          <a:p>
            <a:pPr algn="just" fontAlgn="auto">
              <a:spcBef>
                <a:spcPts val="0"/>
              </a:spcBef>
              <a:spcAft>
                <a:spcPts val="0"/>
              </a:spcAft>
              <a:defRPr/>
            </a:pPr>
            <a:r>
              <a:rPr lang="it-IT" b="1" dirty="0" smtClean="0">
                <a:solidFill>
                  <a:srgbClr val="FF0000"/>
                </a:solidFill>
                <a:latin typeface="Cambria"/>
                <a:cs typeface="Cambria"/>
              </a:rPr>
              <a:t>L’impresa, se percossa in proprio, avrebbe titolo per agire in via di regresso ex art. 2055 c.c.: PRO QUOTA o per l’intero, trattandosi di solidarietà, il più delle volte atipica o ad interesse “</a:t>
            </a:r>
            <a:r>
              <a:rPr lang="it-IT" b="1" dirty="0" err="1" smtClean="0">
                <a:solidFill>
                  <a:srgbClr val="FF0000"/>
                </a:solidFill>
                <a:latin typeface="Cambria"/>
                <a:cs typeface="Cambria"/>
              </a:rPr>
              <a:t>unisoggettivo</a:t>
            </a:r>
            <a:r>
              <a:rPr lang="it-IT" b="1" dirty="0" smtClean="0">
                <a:solidFill>
                  <a:srgbClr val="FF0000"/>
                </a:solidFill>
                <a:latin typeface="Cambria"/>
                <a:cs typeface="Cambria"/>
              </a:rPr>
              <a:t>”.</a:t>
            </a:r>
            <a:endParaRPr lang="it-IT" b="1" dirty="0">
              <a:solidFill>
                <a:srgbClr val="FF0000"/>
              </a:solidFill>
              <a:latin typeface="Cambria"/>
              <a:cs typeface="Cambria"/>
            </a:endParaRPr>
          </a:p>
          <a:p>
            <a:pPr algn="just" fontAlgn="auto">
              <a:spcBef>
                <a:spcPts val="0"/>
              </a:spcBef>
              <a:spcAft>
                <a:spcPts val="0"/>
              </a:spcAft>
              <a:defRPr/>
            </a:pPr>
            <a:endParaRPr lang="it-IT" b="1" dirty="0" smtClean="0">
              <a:solidFill>
                <a:srgbClr val="FF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000000"/>
              </a:solidFill>
              <a:latin typeface="Cambria"/>
              <a:cs typeface="Cambria"/>
            </a:endParaRPr>
          </a:p>
          <a:p>
            <a:pPr algn="just" fontAlgn="auto">
              <a:spcBef>
                <a:spcPts val="0"/>
              </a:spcBef>
              <a:spcAft>
                <a:spcPts val="0"/>
              </a:spcAft>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a:p>
            <a:pPr marL="457200" indent="-457200" algn="just" fontAlgn="auto">
              <a:spcBef>
                <a:spcPts val="0"/>
              </a:spcBef>
              <a:spcAft>
                <a:spcPts val="0"/>
              </a:spcAft>
              <a:buAutoNum type="alphaLcParenR"/>
              <a:defRPr/>
            </a:pPr>
            <a:endParaRPr lang="it-IT" b="1" dirty="0">
              <a:solidFill>
                <a:srgbClr val="FF0000"/>
              </a:solidFill>
              <a:latin typeface="Cambria"/>
              <a:cs typeface="Cambria"/>
            </a:endParaRPr>
          </a:p>
        </p:txBody>
      </p:sp>
    </p:spTree>
    <p:extLst>
      <p:ext uri="{BB962C8B-B14F-4D97-AF65-F5344CB8AC3E}">
        <p14:creationId xmlns:p14="http://schemas.microsoft.com/office/powerpoint/2010/main" val="2097585471"/>
      </p:ext>
    </p:extLst>
  </p:cSld>
  <p:clrMapOvr>
    <a:masterClrMapping/>
  </p:clrMapOvr>
  <p:transition xmlns:p14="http://schemas.microsoft.com/office/powerpoint/2010/main">
    <p:spli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968375" y="188913"/>
            <a:ext cx="8572500" cy="2246769"/>
          </a:xfrm>
          <a:prstGeom prst="rect">
            <a:avLst/>
          </a:prstGeom>
          <a:noFill/>
          <a:ln>
            <a:noFill/>
          </a:ln>
          <a:effectLst>
            <a:outerShdw blurRad="63500" dist="17961" dir="2700000" algn="ctr" rotWithShape="0">
              <a:srgbClr val="66D6E9">
                <a:alpha val="74998"/>
              </a:srgbClr>
            </a:outerShdw>
          </a:effectLst>
          <a:extLst/>
        </p:spPr>
        <p:txBody>
          <a:bodyPr>
            <a:spAutoFit/>
          </a:bodyPr>
          <a:lstStyle/>
          <a:p>
            <a:pPr algn="ctr" fontAlgn="auto">
              <a:spcBef>
                <a:spcPct val="50000"/>
              </a:spcBef>
              <a:spcAft>
                <a:spcPts val="0"/>
              </a:spcAft>
              <a:defRPr/>
            </a:pPr>
            <a:r>
              <a:rPr lang="it-IT" sz="2800" b="1" dirty="0">
                <a:solidFill>
                  <a:srgbClr val="2749C2"/>
                </a:solidFill>
                <a:effectLst>
                  <a:outerShdw blurRad="38100" dist="38100" dir="2700000" algn="tl">
                    <a:srgbClr val="DDDDDD"/>
                  </a:outerShdw>
                </a:effectLst>
                <a:latin typeface="Cambria"/>
                <a:ea typeface="+mn-ea"/>
                <a:cs typeface="Cambria"/>
              </a:rPr>
              <a:t>IL </a:t>
            </a:r>
            <a:r>
              <a:rPr lang="it-IT" sz="2800" b="1" dirty="0" smtClean="0">
                <a:solidFill>
                  <a:srgbClr val="2749C2"/>
                </a:solidFill>
                <a:effectLst>
                  <a:outerShdw blurRad="38100" dist="38100" dir="2700000" algn="tl">
                    <a:srgbClr val="DDDDDD"/>
                  </a:outerShdw>
                </a:effectLst>
                <a:latin typeface="Cambria"/>
                <a:ea typeface="+mn-ea"/>
                <a:cs typeface="Cambria"/>
              </a:rPr>
              <a:t>PARTICOLARE DOVERE </a:t>
            </a:r>
            <a:r>
              <a:rPr lang="it-IT" sz="2800" b="1" dirty="0">
                <a:solidFill>
                  <a:srgbClr val="2749C2"/>
                </a:solidFill>
                <a:effectLst>
                  <a:outerShdw blurRad="38100" dist="38100" dir="2700000" algn="tl">
                    <a:srgbClr val="DDDDDD"/>
                  </a:outerShdw>
                </a:effectLst>
                <a:latin typeface="Cambria"/>
                <a:ea typeface="+mn-ea"/>
                <a:cs typeface="Cambria"/>
              </a:rPr>
              <a:t>DI ADEGUATEZZA NEL</a:t>
            </a:r>
          </a:p>
          <a:p>
            <a:pPr algn="ctr" fontAlgn="auto">
              <a:spcBef>
                <a:spcPct val="50000"/>
              </a:spcBef>
              <a:spcAft>
                <a:spcPts val="0"/>
              </a:spcAft>
              <a:defRPr/>
            </a:pPr>
            <a:r>
              <a:rPr lang="it-IT" sz="2800" b="1" dirty="0">
                <a:solidFill>
                  <a:srgbClr val="2749C2"/>
                </a:solidFill>
                <a:effectLst>
                  <a:outerShdw blurRad="38100" dist="38100" dir="2700000" algn="tl">
                    <a:srgbClr val="DDDDDD"/>
                  </a:outerShdw>
                </a:effectLst>
                <a:latin typeface="Cambria"/>
                <a:ea typeface="+mn-ea"/>
                <a:cs typeface="Cambria"/>
              </a:rPr>
              <a:t> COLLOCAMENTO </a:t>
            </a:r>
          </a:p>
          <a:p>
            <a:pPr algn="ctr" fontAlgn="auto">
              <a:spcBef>
                <a:spcPct val="50000"/>
              </a:spcBef>
              <a:spcAft>
                <a:spcPts val="0"/>
              </a:spcAft>
              <a:defRPr/>
            </a:pPr>
            <a:r>
              <a:rPr lang="it-IT" sz="2800" b="1" dirty="0">
                <a:solidFill>
                  <a:srgbClr val="2749C2"/>
                </a:solidFill>
                <a:effectLst>
                  <a:outerShdw blurRad="38100" dist="38100" dir="2700000" algn="tl">
                    <a:srgbClr val="DDDDDD"/>
                  </a:outerShdw>
                </a:effectLst>
                <a:latin typeface="Cambria"/>
                <a:ea typeface="+mn-ea"/>
                <a:cs typeface="Cambria"/>
              </a:rPr>
              <a:t>DEL PRODOTTO </a:t>
            </a:r>
            <a:r>
              <a:rPr lang="it-IT" sz="2800" b="1" dirty="0" smtClean="0">
                <a:solidFill>
                  <a:srgbClr val="2749C2"/>
                </a:solidFill>
                <a:effectLst>
                  <a:outerShdw blurRad="38100" dist="38100" dir="2700000" algn="tl">
                    <a:srgbClr val="DDDDDD"/>
                  </a:outerShdw>
                </a:effectLst>
                <a:latin typeface="Cambria"/>
                <a:ea typeface="+mn-ea"/>
                <a:cs typeface="Cambria"/>
              </a:rPr>
              <a:t>ASSICURATIVO, SPECIE SE OBBLIGATORIO</a:t>
            </a:r>
            <a:endParaRPr lang="it-IT" sz="3400" b="1" dirty="0">
              <a:solidFill>
                <a:srgbClr val="2749C2"/>
              </a:solidFill>
              <a:effectLst>
                <a:outerShdw blurRad="38100" dist="38100" dir="2700000" algn="tl">
                  <a:srgbClr val="DDDDDD"/>
                </a:outerShdw>
              </a:effectLst>
              <a:latin typeface="Cambria"/>
              <a:ea typeface="+mn-ea"/>
              <a:cs typeface="Cambria"/>
            </a:endParaRPr>
          </a:p>
        </p:txBody>
      </p:sp>
      <p:sp>
        <p:nvSpPr>
          <p:cNvPr id="2" name="Rettangolo 1"/>
          <p:cNvSpPr/>
          <p:nvPr/>
        </p:nvSpPr>
        <p:spPr>
          <a:xfrm>
            <a:off x="900113" y="2420938"/>
            <a:ext cx="7272337" cy="3240087"/>
          </a:xfrm>
          <a:prstGeom prst="rect">
            <a:avLst/>
          </a:prstGeom>
        </p:spPr>
        <p:style>
          <a:lnRef idx="2">
            <a:schemeClr val="dk1"/>
          </a:lnRef>
          <a:fillRef idx="1">
            <a:schemeClr val="lt1"/>
          </a:fillRef>
          <a:effectRef idx="0">
            <a:schemeClr val="dk1"/>
          </a:effectRef>
          <a:fontRef idx="minor">
            <a:schemeClr val="dk1"/>
          </a:fontRef>
        </p:style>
        <p:txBody>
          <a:bodyPr anchor="ctr"/>
          <a:lstStyle/>
          <a:p>
            <a:pPr algn="just" fontAlgn="auto">
              <a:spcBef>
                <a:spcPts val="0"/>
              </a:spcBef>
              <a:spcAft>
                <a:spcPts val="0"/>
              </a:spcAft>
              <a:defRPr/>
            </a:pPr>
            <a:endParaRPr lang="it-IT" sz="1800" b="1" u="sng" dirty="0">
              <a:solidFill>
                <a:srgbClr val="FF0000"/>
              </a:solidFill>
              <a:latin typeface="Cambria"/>
              <a:cs typeface="Cambria"/>
            </a:endParaRPr>
          </a:p>
          <a:p>
            <a:pPr algn="just" fontAlgn="auto">
              <a:spcBef>
                <a:spcPts val="0"/>
              </a:spcBef>
              <a:spcAft>
                <a:spcPts val="0"/>
              </a:spcAft>
              <a:defRPr/>
            </a:pPr>
            <a:r>
              <a:rPr lang="it-IT" sz="1800" b="1" u="sng" dirty="0">
                <a:latin typeface="Cambria"/>
                <a:cs typeface="Cambria"/>
              </a:rPr>
              <a:t>VIOLAZIONE DEI DOVERI DI ADEGUATEZZA (ex art. 52 reg. ISVAP  n. 5 : </a:t>
            </a:r>
            <a:r>
              <a:rPr lang="it-IT" sz="1800" b="1" u="sng" dirty="0">
                <a:solidFill>
                  <a:srgbClr val="FF0000"/>
                </a:solidFill>
                <a:latin typeface="Cambria"/>
                <a:cs typeface="Cambria"/>
              </a:rPr>
              <a:t>QUALI RESPONSABILITA’ DEGLI INTERMEDIARI?</a:t>
            </a:r>
          </a:p>
          <a:p>
            <a:pPr algn="just" fontAlgn="auto">
              <a:spcBef>
                <a:spcPts val="0"/>
              </a:spcBef>
              <a:spcAft>
                <a:spcPts val="0"/>
              </a:spcAft>
              <a:defRPr/>
            </a:pPr>
            <a:endParaRPr lang="it-IT" sz="1800" b="1" u="sng" dirty="0">
              <a:latin typeface="Cambria"/>
              <a:cs typeface="Cambria"/>
            </a:endParaRPr>
          </a:p>
          <a:p>
            <a:pPr algn="just" fontAlgn="auto">
              <a:spcBef>
                <a:spcPts val="0"/>
              </a:spcBef>
              <a:spcAft>
                <a:spcPts val="0"/>
              </a:spcAft>
              <a:defRPr/>
            </a:pPr>
            <a:r>
              <a:rPr lang="it-IT" sz="1800" b="1" u="sng" dirty="0">
                <a:solidFill>
                  <a:srgbClr val="FF0000"/>
                </a:solidFill>
                <a:latin typeface="Cambria"/>
                <a:cs typeface="Cambria"/>
              </a:rPr>
              <a:t>VERSO IL CLIENTE ASSICURATO</a:t>
            </a:r>
            <a:r>
              <a:rPr lang="it-IT" sz="1800" b="1" u="sng" dirty="0">
                <a:latin typeface="Cambria"/>
                <a:cs typeface="Cambria"/>
              </a:rPr>
              <a:t>: NON NULLITA’ MA RESPONSABILITA’ RISARCITORIA (SS.UU. 26724 e 26725/2007) O ANNULLAMENTO.</a:t>
            </a:r>
          </a:p>
          <a:p>
            <a:pPr algn="just" fontAlgn="auto">
              <a:spcBef>
                <a:spcPts val="0"/>
              </a:spcBef>
              <a:spcAft>
                <a:spcPts val="0"/>
              </a:spcAft>
              <a:defRPr/>
            </a:pPr>
            <a:endParaRPr lang="it-IT" sz="1800" b="1" u="sng" dirty="0">
              <a:latin typeface="Cambria"/>
              <a:cs typeface="Cambria"/>
            </a:endParaRPr>
          </a:p>
          <a:p>
            <a:pPr algn="just" fontAlgn="auto">
              <a:spcBef>
                <a:spcPts val="0"/>
              </a:spcBef>
              <a:spcAft>
                <a:spcPts val="0"/>
              </a:spcAft>
              <a:defRPr/>
            </a:pPr>
            <a:r>
              <a:rPr lang="it-IT" sz="1800" b="1" u="sng" dirty="0">
                <a:solidFill>
                  <a:srgbClr val="FF0000"/>
                </a:solidFill>
                <a:latin typeface="Cambria"/>
                <a:cs typeface="Cambria"/>
              </a:rPr>
              <a:t>E VERSO IL </a:t>
            </a:r>
            <a:r>
              <a:rPr lang="it-IT" sz="1800" b="1" u="sng" dirty="0" smtClean="0">
                <a:solidFill>
                  <a:srgbClr val="FF0000"/>
                </a:solidFill>
                <a:latin typeface="Cambria"/>
                <a:cs typeface="Cambria"/>
              </a:rPr>
              <a:t>CLIENTE?</a:t>
            </a:r>
            <a:r>
              <a:rPr lang="it-IT" sz="1800" b="1" u="sng" dirty="0" smtClean="0">
                <a:latin typeface="Cambria"/>
                <a:cs typeface="Cambria"/>
              </a:rPr>
              <a:t> </a:t>
            </a:r>
            <a:r>
              <a:rPr lang="it-IT" sz="1800" b="1" u="sng" dirty="0">
                <a:latin typeface="Cambria"/>
                <a:cs typeface="Cambria"/>
              </a:rPr>
              <a:t>OBBLIGHI DI PROTEZIONE? CONCORSO NELL’ALTRUI INADEMPIMENTO? AZIONE SURROGATORIA? </a:t>
            </a:r>
          </a:p>
          <a:p>
            <a:pPr algn="just" fontAlgn="auto">
              <a:spcBef>
                <a:spcPts val="0"/>
              </a:spcBef>
              <a:spcAft>
                <a:spcPts val="0"/>
              </a:spcAft>
              <a:defRPr/>
            </a:pPr>
            <a:endParaRPr lang="it-IT" sz="1800" b="1" u="sng" dirty="0">
              <a:latin typeface="Cambria"/>
              <a:cs typeface="Cambria"/>
            </a:endParaRPr>
          </a:p>
        </p:txBody>
      </p:sp>
    </p:spTree>
    <p:extLst>
      <p:ext uri="{BB962C8B-B14F-4D97-AF65-F5344CB8AC3E}">
        <p14:creationId xmlns:p14="http://schemas.microsoft.com/office/powerpoint/2010/main" val="768281403"/>
      </p:ext>
    </p:extLst>
  </p:cSld>
  <p:clrMapOvr>
    <a:masterClrMapping/>
  </p:clrMapOvr>
  <p:transition xmlns:p14="http://schemas.microsoft.com/office/powerpoint/2010/main">
    <p:spli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Text Box 2"/>
          <p:cNvSpPr txBox="1">
            <a:spLocks noChangeArrowheads="1"/>
          </p:cNvSpPr>
          <p:nvPr/>
        </p:nvSpPr>
        <p:spPr bwMode="auto">
          <a:xfrm>
            <a:off x="1646704" y="1586681"/>
            <a:ext cx="6096000" cy="523220"/>
          </a:xfrm>
          <a:prstGeom prst="rect">
            <a:avLst/>
          </a:prstGeom>
          <a:noFill/>
          <a:ln>
            <a:noFill/>
          </a:ln>
          <a:effectLst>
            <a:outerShdw blurRad="63500" dist="17961" dir="2700000" algn="ctr" rotWithShape="0">
              <a:srgbClr val="66D6E9">
                <a:alpha val="74998"/>
              </a:srgbClr>
            </a:outerShdw>
          </a:effectLst>
          <a:extLst>
            <a:ext uri="{909E8E84-426E-40dd-AFC4-6F175D3DCCD1}">
              <a14:hiddenFill xmlns:a14="http://schemas.microsoft.com/office/drawing/2010/main">
                <a:noFill/>
              </a14:hiddenFill>
            </a:ext>
            <a:ext uri="{91240B29-F687-4f45-9708-019B960494DF}">
              <a14:hiddenLine xmlns:a14="http://schemas.microsoft.com/office/drawing/2010/main" w="19050">
                <a:solidFill>
                  <a:srgbClr val="2749C2"/>
                </a:solidFill>
                <a:miter lim="800000"/>
                <a:headEnd/>
                <a:tailEnd/>
              </a14:hiddenLine>
            </a:ext>
          </a:extLst>
        </p:spPr>
        <p:txBody>
          <a:bodyPr>
            <a:spAutoFit/>
          </a:bodyPr>
          <a:lstStyle/>
          <a:p>
            <a:pPr algn="ctr">
              <a:spcBef>
                <a:spcPct val="50000"/>
              </a:spcBef>
              <a:buFontTx/>
              <a:buNone/>
            </a:pPr>
            <a:r>
              <a:rPr lang="it-IT" sz="2800" b="1" dirty="0">
                <a:effectLst>
                  <a:outerShdw blurRad="38100" dist="38100" dir="2700000" algn="tl">
                    <a:srgbClr val="DDDDDD"/>
                  </a:outerShdw>
                </a:effectLst>
                <a:latin typeface="Cambria"/>
                <a:cs typeface="Cambria"/>
              </a:rPr>
              <a:t>IDONEITÀ ED ADEGUATEZZA</a:t>
            </a:r>
            <a:endParaRPr lang="it-IT" sz="3600" b="1" dirty="0">
              <a:effectLst>
                <a:outerShdw blurRad="38100" dist="38100" dir="2700000" algn="tl">
                  <a:srgbClr val="DDDDDD"/>
                </a:outerShdw>
              </a:effectLst>
              <a:latin typeface="Cambria"/>
              <a:cs typeface="Cambria"/>
            </a:endParaRPr>
          </a:p>
        </p:txBody>
      </p:sp>
      <p:sp>
        <p:nvSpPr>
          <p:cNvPr id="452611" name="Rectangle 3"/>
          <p:cNvSpPr>
            <a:spLocks noChangeArrowheads="1"/>
          </p:cNvSpPr>
          <p:nvPr/>
        </p:nvSpPr>
        <p:spPr bwMode="auto">
          <a:xfrm>
            <a:off x="770102" y="2568914"/>
            <a:ext cx="7581900" cy="2031325"/>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marL="457200" indent="-457200" algn="just"/>
            <a:endParaRPr lang="it-IT" b="1" u="sng" dirty="0" smtClean="0">
              <a:latin typeface="Cambria"/>
              <a:cs typeface="Cambria"/>
            </a:endParaRPr>
          </a:p>
          <a:p>
            <a:pPr marL="457200" indent="-457200" algn="just"/>
            <a:r>
              <a:rPr lang="it-IT" b="1" u="sng" dirty="0" smtClean="0">
                <a:latin typeface="Cambria"/>
                <a:cs typeface="Cambria"/>
              </a:rPr>
              <a:t>REGOLE DI COLLOCAMENTO DELLE POLIZZE OBBLIGATORIE “A TUTELA DEL CLIENTE”.</a:t>
            </a:r>
          </a:p>
          <a:p>
            <a:pPr marL="457200" indent="-457200" algn="just"/>
            <a:endParaRPr lang="it-IT" b="1" u="sng" dirty="0">
              <a:latin typeface="Cambria"/>
              <a:cs typeface="Cambria"/>
            </a:endParaRPr>
          </a:p>
          <a:p>
            <a:pPr marL="457200" indent="-457200" algn="just"/>
            <a:r>
              <a:rPr lang="it-IT" b="1" u="sng" dirty="0" smtClean="0">
                <a:latin typeface="Cambria"/>
                <a:cs typeface="Cambria"/>
              </a:rPr>
              <a:t>LE RESPONSABILITA’ DELLE IMPRESE ED IL DELICATO RUOLO DEGLI INTERMEDIARI.</a:t>
            </a:r>
            <a:endParaRPr lang="it-IT" b="1" i="1" u="sng" dirty="0">
              <a:solidFill>
                <a:srgbClr val="FF0000"/>
              </a:solidFill>
              <a:latin typeface="Cambria"/>
              <a:cs typeface="Cambria"/>
            </a:endParaRPr>
          </a:p>
          <a:p>
            <a:pPr marL="457200" indent="-457200" algn="just"/>
            <a:endParaRPr lang="it-IT" dirty="0"/>
          </a:p>
        </p:txBody>
      </p:sp>
    </p:spTree>
    <p:extLst>
      <p:ext uri="{BB962C8B-B14F-4D97-AF65-F5344CB8AC3E}">
        <p14:creationId xmlns:p14="http://schemas.microsoft.com/office/powerpoint/2010/main" val="3744950860"/>
      </p:ext>
    </p:extLst>
  </p:cSld>
  <p:clrMapOvr>
    <a:masterClrMapping/>
  </p:clrMapOvr>
  <p:transition xmlns:p14="http://schemas.microsoft.com/office/powerpoint/2010/main">
    <p:spli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Text Box 2"/>
          <p:cNvSpPr txBox="1">
            <a:spLocks noChangeArrowheads="1"/>
          </p:cNvSpPr>
          <p:nvPr/>
        </p:nvSpPr>
        <p:spPr bwMode="auto">
          <a:xfrm>
            <a:off x="1657652" y="1247272"/>
            <a:ext cx="6096000" cy="461665"/>
          </a:xfrm>
          <a:prstGeom prst="rect">
            <a:avLst/>
          </a:prstGeom>
          <a:noFill/>
          <a:ln>
            <a:noFill/>
          </a:ln>
          <a:effectLst>
            <a:outerShdw blurRad="63500" dist="17961" dir="2700000" algn="ctr" rotWithShape="0">
              <a:srgbClr val="66D6E9">
                <a:alpha val="74998"/>
              </a:srgbClr>
            </a:outerShdw>
          </a:effectLst>
          <a:extLst>
            <a:ext uri="{909E8E84-426E-40dd-AFC4-6F175D3DCCD1}">
              <a14:hiddenFill xmlns:a14="http://schemas.microsoft.com/office/drawing/2010/main">
                <a:noFill/>
              </a14:hiddenFill>
            </a:ext>
            <a:ext uri="{91240B29-F687-4f45-9708-019B960494DF}">
              <a14:hiddenLine xmlns:a14="http://schemas.microsoft.com/office/drawing/2010/main" w="19050">
                <a:solidFill>
                  <a:srgbClr val="2749C2"/>
                </a:solidFill>
                <a:miter lim="800000"/>
                <a:headEnd/>
                <a:tailEnd/>
              </a14:hiddenLine>
            </a:ext>
          </a:extLst>
        </p:spPr>
        <p:txBody>
          <a:bodyPr>
            <a:spAutoFit/>
          </a:bodyPr>
          <a:lstStyle/>
          <a:p>
            <a:pPr algn="ctr">
              <a:spcBef>
                <a:spcPct val="50000"/>
              </a:spcBef>
              <a:buFontTx/>
              <a:buNone/>
            </a:pPr>
            <a:r>
              <a:rPr lang="it-IT" sz="2400" b="1" dirty="0" smtClean="0">
                <a:effectLst>
                  <a:outerShdw blurRad="38100" dist="38100" dir="2700000" algn="tl">
                    <a:srgbClr val="DDDDDD"/>
                  </a:outerShdw>
                </a:effectLst>
                <a:latin typeface="Cambria"/>
                <a:cs typeface="Cambria"/>
              </a:rPr>
              <a:t>IDONEITÀ </a:t>
            </a:r>
            <a:r>
              <a:rPr lang="it-IT" sz="2400" b="1" dirty="0">
                <a:effectLst>
                  <a:outerShdw blurRad="38100" dist="38100" dir="2700000" algn="tl">
                    <a:srgbClr val="DDDDDD"/>
                  </a:outerShdw>
                </a:effectLst>
                <a:latin typeface="Cambria"/>
                <a:cs typeface="Cambria"/>
              </a:rPr>
              <a:t>ED ADEGUATEZZA</a:t>
            </a:r>
            <a:endParaRPr lang="it-IT" sz="3200" b="1" dirty="0">
              <a:effectLst>
                <a:outerShdw blurRad="38100" dist="38100" dir="2700000" algn="tl">
                  <a:srgbClr val="DDDDDD"/>
                </a:outerShdw>
              </a:effectLst>
              <a:latin typeface="Cambria"/>
              <a:cs typeface="Cambria"/>
            </a:endParaRPr>
          </a:p>
        </p:txBody>
      </p:sp>
      <p:sp>
        <p:nvSpPr>
          <p:cNvPr id="452611" name="Rectangle 3"/>
          <p:cNvSpPr>
            <a:spLocks noChangeArrowheads="1"/>
          </p:cNvSpPr>
          <p:nvPr/>
        </p:nvSpPr>
        <p:spPr bwMode="auto">
          <a:xfrm>
            <a:off x="518313" y="2098129"/>
            <a:ext cx="8206946" cy="3662541"/>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nchor="ctr">
            <a:spAutoFit/>
          </a:bodyPr>
          <a:lstStyle/>
          <a:p>
            <a:pPr marL="457200" indent="-457200" algn="just"/>
            <a:r>
              <a:rPr lang="it-IT" sz="1600" b="1" u="sng" dirty="0" smtClean="0">
                <a:latin typeface="Cambria"/>
                <a:cs typeface="Cambria"/>
              </a:rPr>
              <a:t>Dall’art</a:t>
            </a:r>
            <a:r>
              <a:rPr lang="it-IT" sz="1600" b="1" u="sng" dirty="0">
                <a:latin typeface="Cambria"/>
                <a:cs typeface="Cambria"/>
              </a:rPr>
              <a:t>. 183 del CAP </a:t>
            </a:r>
            <a:r>
              <a:rPr lang="it-IT" sz="1600" b="1" u="sng" dirty="0" smtClean="0">
                <a:latin typeface="Cambria"/>
                <a:cs typeface="Cambria"/>
              </a:rPr>
              <a:t>all’art</a:t>
            </a:r>
            <a:r>
              <a:rPr lang="it-IT" sz="1600" b="1" u="sng" dirty="0">
                <a:latin typeface="Cambria"/>
                <a:cs typeface="Cambria"/>
              </a:rPr>
              <a:t>. 52 del regolamento ISVAP n. 5</a:t>
            </a:r>
          </a:p>
          <a:p>
            <a:pPr marL="457200" indent="-457200" algn="just"/>
            <a:endParaRPr lang="it-IT" sz="1600" b="1" u="sng" dirty="0">
              <a:latin typeface="Cambria"/>
              <a:cs typeface="Cambria"/>
            </a:endParaRPr>
          </a:p>
          <a:p>
            <a:pPr marL="457200" indent="-457200" algn="just"/>
            <a:r>
              <a:rPr lang="it-IT" sz="1600" dirty="0">
                <a:latin typeface="Cambria"/>
                <a:cs typeface="Cambria"/>
              </a:rPr>
              <a:t>Art.183: Le </a:t>
            </a:r>
            <a:r>
              <a:rPr lang="it-IT" sz="1600" dirty="0">
                <a:solidFill>
                  <a:srgbClr val="FF0000"/>
                </a:solidFill>
                <a:latin typeface="Cambria"/>
                <a:cs typeface="Cambria"/>
              </a:rPr>
              <a:t>imprese e gli intermediari </a:t>
            </a:r>
            <a:r>
              <a:rPr lang="it-IT" sz="1600" dirty="0">
                <a:latin typeface="Cambria"/>
                <a:cs typeface="Cambria"/>
              </a:rPr>
              <a:t>devono acquisire dai contraenti le informazioni necessarie A VALUTARE LE ESIGENZE ASSICURATIVE O PREVIDENZIALI ED OPERARE IN MODO CHE SIANO SEMPRE ADEGUATAMENTE INFORMATI</a:t>
            </a:r>
          </a:p>
          <a:p>
            <a:pPr marL="457200" indent="-457200" algn="just"/>
            <a:endParaRPr lang="it-IT" sz="1600" dirty="0">
              <a:latin typeface="Cambria"/>
              <a:cs typeface="Cambria"/>
            </a:endParaRPr>
          </a:p>
          <a:p>
            <a:pPr marL="457200" indent="-457200" algn="just"/>
            <a:r>
              <a:rPr lang="it-IT" sz="1600" dirty="0">
                <a:latin typeface="Cambria"/>
                <a:cs typeface="Cambria"/>
              </a:rPr>
              <a:t>Art. 52: LE IMPRESE IMPARTISCONO ISTRUZIONI </a:t>
            </a:r>
            <a:r>
              <a:rPr lang="it-IT" sz="1600" dirty="0" smtClean="0">
                <a:latin typeface="Cambria"/>
                <a:cs typeface="Cambria"/>
              </a:rPr>
              <a:t>AGLI INTERMEDIARI affinché </a:t>
            </a:r>
            <a:r>
              <a:rPr lang="it-IT" sz="1600" dirty="0">
                <a:latin typeface="Cambria"/>
                <a:cs typeface="Cambria"/>
              </a:rPr>
              <a:t>sia valutata </a:t>
            </a:r>
            <a:r>
              <a:rPr lang="it-IT" sz="1600" dirty="0" smtClean="0">
                <a:latin typeface="Cambria"/>
                <a:cs typeface="Cambria"/>
              </a:rPr>
              <a:t>.</a:t>
            </a:r>
            <a:r>
              <a:rPr lang="it-IT" sz="1600" b="1" dirty="0" smtClean="0">
                <a:latin typeface="Cambria"/>
                <a:cs typeface="Cambria"/>
              </a:rPr>
              <a:t>.. </a:t>
            </a:r>
            <a:r>
              <a:rPr lang="it-IT" sz="1600" b="1" dirty="0" smtClean="0">
                <a:solidFill>
                  <a:srgbClr val="FF0000"/>
                </a:solidFill>
                <a:latin typeface="Cambria"/>
                <a:cs typeface="Cambria"/>
              </a:rPr>
              <a:t>L</a:t>
            </a:r>
            <a:r>
              <a:rPr lang="ja-JP" altLang="it-IT" sz="1600" b="1" dirty="0" smtClean="0">
                <a:solidFill>
                  <a:srgbClr val="FF0000"/>
                </a:solidFill>
                <a:latin typeface="Cambria"/>
                <a:cs typeface="Cambria"/>
              </a:rPr>
              <a:t>’</a:t>
            </a:r>
            <a:r>
              <a:rPr lang="it-IT" sz="1600" b="1" dirty="0" smtClean="0">
                <a:solidFill>
                  <a:srgbClr val="FF0000"/>
                </a:solidFill>
                <a:latin typeface="Cambria"/>
                <a:cs typeface="Cambria"/>
              </a:rPr>
              <a:t>ADEGUATEZZA </a:t>
            </a:r>
            <a:r>
              <a:rPr lang="it-IT" sz="1600" b="1" dirty="0">
                <a:latin typeface="Cambria"/>
                <a:cs typeface="Cambria"/>
              </a:rPr>
              <a:t>DEL CONTRATTO OFFERTO IN RELAZIONE </a:t>
            </a:r>
            <a:r>
              <a:rPr lang="it-IT" sz="1600" b="1" dirty="0">
                <a:solidFill>
                  <a:srgbClr val="FF0000"/>
                </a:solidFill>
                <a:latin typeface="Cambria"/>
                <a:cs typeface="Cambria"/>
              </a:rPr>
              <a:t>ALLE ESIGENZE ASSICURATIVE </a:t>
            </a:r>
            <a:r>
              <a:rPr lang="it-IT" sz="1600" b="1" dirty="0">
                <a:latin typeface="Cambria"/>
                <a:cs typeface="Cambria"/>
              </a:rPr>
              <a:t>E PREVIDENZIALI DEL CLIENTE, ALLA TIPOLOGIA DEL CONTRATTO E DELLA SUA </a:t>
            </a:r>
            <a:r>
              <a:rPr lang="it-IT" sz="1600" b="1" i="1" u="sng" dirty="0">
                <a:solidFill>
                  <a:srgbClr val="FF0000"/>
                </a:solidFill>
                <a:latin typeface="Cambria"/>
                <a:cs typeface="Cambria"/>
              </a:rPr>
              <a:t>PROPENSIONE AL RISCHIO.</a:t>
            </a:r>
          </a:p>
          <a:p>
            <a:pPr marL="457200" indent="-457200" algn="just"/>
            <a:endParaRPr lang="it-IT" sz="1600" dirty="0" smtClean="0">
              <a:latin typeface="Cambria"/>
              <a:cs typeface="Cambria"/>
            </a:endParaRPr>
          </a:p>
          <a:p>
            <a:pPr marL="457200" indent="-457200" algn="just"/>
            <a:r>
              <a:rPr lang="it-IT" sz="1600" dirty="0" smtClean="0">
                <a:latin typeface="Cambria"/>
                <a:cs typeface="Cambria"/>
              </a:rPr>
              <a:t>NOTA BENE: NELLE NUOVE POLIZZE OBBLIGATORIE LA PROPENSIONE AL RISCHIO DEL </a:t>
            </a:r>
            <a:r>
              <a:rPr lang="it-IT" sz="1600" dirty="0" smtClean="0">
                <a:solidFill>
                  <a:srgbClr val="FF0000"/>
                </a:solidFill>
                <a:latin typeface="Cambria"/>
                <a:cs typeface="Cambria"/>
              </a:rPr>
              <a:t>PROFESSIONISTA</a:t>
            </a:r>
            <a:r>
              <a:rPr lang="it-IT" sz="1600" b="1" u="sng" dirty="0" smtClean="0">
                <a:solidFill>
                  <a:srgbClr val="FF0000"/>
                </a:solidFill>
                <a:latin typeface="Cambria"/>
                <a:cs typeface="Cambria"/>
              </a:rPr>
              <a:t> DEVE PASSARE IN SECONDO PIANO RISPETTO ALLE ESIGENZE DI TUTELA DEL CLIENTE.</a:t>
            </a:r>
            <a:endParaRPr lang="it-IT" sz="1600" b="1" u="sng" dirty="0">
              <a:solidFill>
                <a:srgbClr val="FF0000"/>
              </a:solidFill>
              <a:latin typeface="Cambria"/>
              <a:cs typeface="Cambria"/>
            </a:endParaRPr>
          </a:p>
        </p:txBody>
      </p:sp>
    </p:spTree>
    <p:extLst>
      <p:ext uri="{BB962C8B-B14F-4D97-AF65-F5344CB8AC3E}">
        <p14:creationId xmlns:p14="http://schemas.microsoft.com/office/powerpoint/2010/main" val="3355538596"/>
      </p:ext>
    </p:extLst>
  </p:cSld>
  <p:clrMapOvr>
    <a:masterClrMapping/>
  </p:clrMapOvr>
  <p:transition xmlns:p14="http://schemas.microsoft.com/office/powerpoint/2010/main">
    <p:spli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Text Box 2"/>
          <p:cNvSpPr txBox="1">
            <a:spLocks noChangeArrowheads="1"/>
          </p:cNvSpPr>
          <p:nvPr/>
        </p:nvSpPr>
        <p:spPr bwMode="auto">
          <a:xfrm>
            <a:off x="803730" y="692696"/>
            <a:ext cx="7722519" cy="1384995"/>
          </a:xfrm>
          <a:prstGeom prst="rect">
            <a:avLst/>
          </a:prstGeom>
          <a:noFill/>
          <a:ln>
            <a:noFill/>
          </a:ln>
          <a:effectLst>
            <a:outerShdw blurRad="63500" dist="17961" dir="2700000" algn="ctr" rotWithShape="0">
              <a:srgbClr val="66D6E9">
                <a:alpha val="74998"/>
              </a:srgbClr>
            </a:outerShdw>
          </a:effectLst>
          <a:extLst>
            <a:ext uri="{909E8E84-426E-40dd-AFC4-6F175D3DCCD1}">
              <a14:hiddenFill xmlns:a14="http://schemas.microsoft.com/office/drawing/2010/main">
                <a:noFill/>
              </a14:hiddenFill>
            </a:ext>
            <a:ext uri="{91240B29-F687-4f45-9708-019B960494DF}">
              <a14:hiddenLine xmlns:a14="http://schemas.microsoft.com/office/drawing/2010/main" w="19050">
                <a:solidFill>
                  <a:srgbClr val="2749C2"/>
                </a:solidFill>
                <a:miter lim="800000"/>
                <a:headEnd/>
                <a:tailEnd/>
              </a14:hiddenLine>
            </a:ext>
          </a:extLst>
        </p:spPr>
        <p:txBody>
          <a:bodyPr wrap="square">
            <a:spAutoFit/>
          </a:bodyPr>
          <a:lstStyle/>
          <a:p>
            <a:pPr algn="ctr">
              <a:spcBef>
                <a:spcPct val="50000"/>
              </a:spcBef>
              <a:buFontTx/>
              <a:buNone/>
            </a:pPr>
            <a:r>
              <a:rPr lang="it-IT" sz="2800" b="1" dirty="0" smtClean="0">
                <a:effectLst>
                  <a:outerShdw blurRad="38100" dist="38100" dir="2700000" algn="tl">
                    <a:srgbClr val="DDDDDD"/>
                  </a:outerShdw>
                </a:effectLst>
                <a:latin typeface="Cambria"/>
                <a:cs typeface="Cambria"/>
              </a:rPr>
              <a:t> MA L’ASSICURATORE RISPONDE DEL FATTO DELL’INTERMEDIARIO “PROPONENTE” , CHE COLLABORA CON L’EMITTENTE? </a:t>
            </a:r>
            <a:endParaRPr lang="it-IT" sz="3400" b="1" dirty="0">
              <a:effectLst>
                <a:outerShdw blurRad="38100" dist="38100" dir="2700000" algn="tl">
                  <a:srgbClr val="DDDDDD"/>
                </a:outerShdw>
              </a:effectLst>
              <a:latin typeface="Cambria"/>
              <a:cs typeface="Cambria"/>
            </a:endParaRPr>
          </a:p>
        </p:txBody>
      </p:sp>
      <p:sp>
        <p:nvSpPr>
          <p:cNvPr id="453635" name="Rectangle 3"/>
          <p:cNvSpPr>
            <a:spLocks noChangeArrowheads="1"/>
          </p:cNvSpPr>
          <p:nvPr/>
        </p:nvSpPr>
        <p:spPr bwMode="auto">
          <a:xfrm>
            <a:off x="384175" y="2123290"/>
            <a:ext cx="8339138" cy="3908762"/>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lgn="just"/>
            <a:r>
              <a:rPr lang="it-IT" b="1" dirty="0" smtClean="0">
                <a:latin typeface="Cambria"/>
                <a:cs typeface="Cambria"/>
              </a:rPr>
              <a:t>I presupposti di operatività del 2049 c.c. sono l’esistenza di un danno, l’esistenza di un rapporto di collaborazione ausiliaria, l’appropriazione del risultato da parte dell’assicuratore, l’esistenza di un rapporto di  occasionalità necessaria e </a:t>
            </a:r>
            <a:r>
              <a:rPr lang="it-IT" b="1" u="sng" dirty="0" smtClean="0">
                <a:solidFill>
                  <a:srgbClr val="FF0000"/>
                </a:solidFill>
                <a:latin typeface="Cambria"/>
                <a:cs typeface="Cambria"/>
              </a:rPr>
              <a:t>la possibilità per l’assicuratore di esercitare un potere di direzione</a:t>
            </a:r>
            <a:r>
              <a:rPr lang="it-IT" b="1" dirty="0" smtClean="0">
                <a:solidFill>
                  <a:srgbClr val="FF0000"/>
                </a:solidFill>
                <a:latin typeface="Cambria"/>
                <a:cs typeface="Cambria"/>
              </a:rPr>
              <a:t>. CHE NEL CASO DI SPECIE, SALVO VERIFICA IN CONCRETO, SEMBRA MANCARE.</a:t>
            </a:r>
          </a:p>
          <a:p>
            <a:pPr algn="just"/>
            <a:endParaRPr lang="it-IT" sz="1600" b="1" dirty="0">
              <a:solidFill>
                <a:srgbClr val="FF0000"/>
              </a:solidFill>
              <a:latin typeface="Cambria"/>
              <a:cs typeface="Cambria"/>
            </a:endParaRPr>
          </a:p>
          <a:p>
            <a:pPr algn="just"/>
            <a:r>
              <a:rPr lang="it-IT" sz="2000" b="1" dirty="0" smtClean="0">
                <a:latin typeface="Cambria"/>
                <a:cs typeface="Cambria"/>
              </a:rPr>
              <a:t>Il tutto tenendo conto del principio CUIUS COMMODA EIUS ET INCOMMODA (responsabilità sostanzialmente oggettiva).</a:t>
            </a:r>
            <a:endParaRPr lang="it-IT" sz="2000" b="1" dirty="0">
              <a:latin typeface="Cambria"/>
              <a:cs typeface="Cambria"/>
            </a:endParaRPr>
          </a:p>
        </p:txBody>
      </p:sp>
    </p:spTree>
    <p:extLst>
      <p:ext uri="{BB962C8B-B14F-4D97-AF65-F5344CB8AC3E}">
        <p14:creationId xmlns:p14="http://schemas.microsoft.com/office/powerpoint/2010/main" val="3641952188"/>
      </p:ext>
    </p:extLst>
  </p:cSld>
  <p:clrMapOvr>
    <a:masterClrMapping/>
  </p:clrMapOvr>
  <p:transition xmlns:p14="http://schemas.microsoft.com/office/powerpoint/2010/main">
    <p:spli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rotWithShape="1">
          <a:blip r:embed="rId2"/>
          <a:srcRect b="5897"/>
          <a:stretch/>
        </p:blipFill>
        <p:spPr>
          <a:xfrm>
            <a:off x="1691680" y="476673"/>
            <a:ext cx="6768752" cy="4330730"/>
          </a:xfrm>
          <a:prstGeom prst="rect">
            <a:avLst/>
          </a:prstGeom>
        </p:spPr>
      </p:pic>
      <p:pic>
        <p:nvPicPr>
          <p:cNvPr id="3" name="Immagine 2"/>
          <p:cNvPicPr>
            <a:picLocks noChangeAspect="1"/>
          </p:cNvPicPr>
          <p:nvPr/>
        </p:nvPicPr>
        <p:blipFill>
          <a:blip r:embed="rId3"/>
          <a:stretch>
            <a:fillRect/>
          </a:stretch>
        </p:blipFill>
        <p:spPr>
          <a:xfrm>
            <a:off x="1756475" y="4792890"/>
            <a:ext cx="6624736" cy="576064"/>
          </a:xfrm>
          <a:prstGeom prst="rect">
            <a:avLst/>
          </a:prstGeom>
        </p:spPr>
      </p:pic>
    </p:spTree>
    <p:extLst>
      <p:ext uri="{BB962C8B-B14F-4D97-AF65-F5344CB8AC3E}">
        <p14:creationId xmlns:p14="http://schemas.microsoft.com/office/powerpoint/2010/main" val="3242490922"/>
      </p:ext>
    </p:extLst>
  </p:cSld>
  <p:clrMapOvr>
    <a:masterClrMapping/>
  </p:clrMapOvr>
  <p:transition xmlns:p14="http://schemas.microsoft.com/office/powerpoint/2010/main">
    <p:spli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ChangeArrowheads="1"/>
          </p:cNvSpPr>
          <p:nvPr/>
        </p:nvSpPr>
        <p:spPr bwMode="auto">
          <a:xfrm>
            <a:off x="2165350" y="2305050"/>
            <a:ext cx="5905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89443" name="Rectangle 3"/>
          <p:cNvSpPr>
            <a:spLocks noChangeArrowheads="1"/>
          </p:cNvSpPr>
          <p:nvPr/>
        </p:nvSpPr>
        <p:spPr bwMode="auto">
          <a:xfrm>
            <a:off x="1312863" y="1466850"/>
            <a:ext cx="6757987"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just"/>
            <a:r>
              <a:rPr lang="ja-JP" altLang="it-IT" b="1" i="1" dirty="0">
                <a:latin typeface="Cambria" charset="0"/>
              </a:rPr>
              <a:t>“</a:t>
            </a:r>
            <a:r>
              <a:rPr lang="it-IT" b="1" i="1" dirty="0" err="1">
                <a:latin typeface="Cambria" charset="0"/>
              </a:rPr>
              <a:t>Mon</a:t>
            </a:r>
            <a:r>
              <a:rPr lang="it-IT" b="1" i="1" dirty="0">
                <a:latin typeface="Cambria" charset="0"/>
              </a:rPr>
              <a:t> </a:t>
            </a:r>
            <a:r>
              <a:rPr lang="it-IT" b="1" i="1" dirty="0" err="1">
                <a:latin typeface="Cambria" charset="0"/>
              </a:rPr>
              <a:t>seul</a:t>
            </a:r>
            <a:r>
              <a:rPr lang="it-IT" b="1" i="1" dirty="0">
                <a:latin typeface="Cambria" charset="0"/>
              </a:rPr>
              <a:t> code, par sa </a:t>
            </a:r>
            <a:r>
              <a:rPr lang="it-IT" b="1" i="1" dirty="0" err="1">
                <a:latin typeface="Cambria" charset="0"/>
              </a:rPr>
              <a:t>simplicité</a:t>
            </a:r>
            <a:r>
              <a:rPr lang="it-IT" b="1" i="1" dirty="0">
                <a:latin typeface="Cambria" charset="0"/>
              </a:rPr>
              <a:t>, a </a:t>
            </a:r>
            <a:r>
              <a:rPr lang="it-IT" b="1" i="1" dirty="0" err="1">
                <a:latin typeface="Cambria" charset="0"/>
              </a:rPr>
              <a:t>fait</a:t>
            </a:r>
            <a:r>
              <a:rPr lang="it-IT" b="1" i="1" dirty="0">
                <a:latin typeface="Cambria" charset="0"/>
              </a:rPr>
              <a:t> plus de </a:t>
            </a:r>
            <a:r>
              <a:rPr lang="it-IT" b="1" i="1" dirty="0" err="1">
                <a:latin typeface="Cambria" charset="0"/>
              </a:rPr>
              <a:t>bien</a:t>
            </a:r>
            <a:r>
              <a:rPr lang="it-IT" b="1" i="1" dirty="0">
                <a:latin typeface="Cambria" charset="0"/>
              </a:rPr>
              <a:t> en France </a:t>
            </a:r>
            <a:r>
              <a:rPr lang="it-IT" b="1" i="1" dirty="0" err="1">
                <a:latin typeface="Cambria" charset="0"/>
              </a:rPr>
              <a:t>que</a:t>
            </a:r>
            <a:r>
              <a:rPr lang="it-IT" b="1" i="1" dirty="0">
                <a:latin typeface="Cambria" charset="0"/>
              </a:rPr>
              <a:t> la masse </a:t>
            </a:r>
            <a:r>
              <a:rPr lang="it-IT" b="1" i="1" dirty="0" err="1">
                <a:latin typeface="Cambria" charset="0"/>
              </a:rPr>
              <a:t>des</a:t>
            </a:r>
            <a:r>
              <a:rPr lang="it-IT" b="1" i="1" dirty="0">
                <a:latin typeface="Cambria" charset="0"/>
              </a:rPr>
              <a:t> </a:t>
            </a:r>
            <a:r>
              <a:rPr lang="it-IT" b="1" i="1" dirty="0" err="1">
                <a:latin typeface="Cambria" charset="0"/>
              </a:rPr>
              <a:t>lois</a:t>
            </a:r>
            <a:r>
              <a:rPr lang="it-IT" b="1" i="1" dirty="0">
                <a:latin typeface="Cambria" charset="0"/>
              </a:rPr>
              <a:t> qui l'</a:t>
            </a:r>
            <a:r>
              <a:rPr lang="it-IT" b="1" i="1" dirty="0" err="1">
                <a:latin typeface="Cambria" charset="0"/>
              </a:rPr>
              <a:t>ont</a:t>
            </a:r>
            <a:r>
              <a:rPr lang="it-IT" b="1" i="1" dirty="0">
                <a:latin typeface="Cambria" charset="0"/>
              </a:rPr>
              <a:t> </a:t>
            </a:r>
            <a:r>
              <a:rPr lang="it-IT" b="1" i="1" dirty="0" err="1">
                <a:latin typeface="Cambria" charset="0"/>
              </a:rPr>
              <a:t>prècedè</a:t>
            </a:r>
            <a:r>
              <a:rPr lang="it-IT" b="1" i="1" dirty="0">
                <a:latin typeface="Cambria" charset="0"/>
              </a:rPr>
              <a:t>.</a:t>
            </a:r>
          </a:p>
          <a:p>
            <a:pPr algn="just"/>
            <a:r>
              <a:rPr lang="it-IT" b="1" i="1" dirty="0">
                <a:latin typeface="Cambria" charset="0"/>
              </a:rPr>
              <a:t>CODE NAPOLEON </a:t>
            </a:r>
            <a:r>
              <a:rPr lang="it-IT" b="1" i="1" dirty="0" err="1">
                <a:latin typeface="Cambria" charset="0"/>
              </a:rPr>
              <a:t>Justice</a:t>
            </a:r>
            <a:r>
              <a:rPr lang="it-IT" b="1" i="1" dirty="0">
                <a:latin typeface="Cambria" charset="0"/>
              </a:rPr>
              <a:t> </a:t>
            </a:r>
            <a:r>
              <a:rPr lang="it-IT" b="1" i="1" dirty="0" err="1">
                <a:latin typeface="Cambria" charset="0"/>
              </a:rPr>
              <a:t>ègale</a:t>
            </a:r>
            <a:r>
              <a:rPr lang="it-IT" b="1" i="1" dirty="0">
                <a:latin typeface="Cambria" charset="0"/>
              </a:rPr>
              <a:t> et </a:t>
            </a:r>
            <a:r>
              <a:rPr lang="it-IT" b="1" i="1" dirty="0" err="1">
                <a:latin typeface="Cambria" charset="0"/>
              </a:rPr>
              <a:t>intelligible</a:t>
            </a:r>
            <a:r>
              <a:rPr lang="it-IT" b="1" i="1" dirty="0">
                <a:latin typeface="Cambria" charset="0"/>
              </a:rPr>
              <a:t> pour </a:t>
            </a:r>
            <a:r>
              <a:rPr lang="it-IT" b="1" i="1" dirty="0" err="1">
                <a:latin typeface="Cambria" charset="0"/>
              </a:rPr>
              <a:t>tous</a:t>
            </a:r>
            <a:r>
              <a:rPr lang="it-IT" b="1" i="1" dirty="0">
                <a:latin typeface="Cambria" charset="0"/>
              </a:rPr>
              <a:t>.</a:t>
            </a:r>
            <a:endParaRPr lang="it-IT" dirty="0">
              <a:solidFill>
                <a:srgbClr val="FFFFFF"/>
              </a:solidFill>
              <a:latin typeface="Times New Roman" charset="0"/>
            </a:endParaRPr>
          </a:p>
        </p:txBody>
      </p:sp>
      <p:sp>
        <p:nvSpPr>
          <p:cNvPr id="189444" name="Rectangle 4"/>
          <p:cNvSpPr>
            <a:spLocks noChangeArrowheads="1"/>
          </p:cNvSpPr>
          <p:nvPr/>
        </p:nvSpPr>
        <p:spPr bwMode="auto">
          <a:xfrm>
            <a:off x="3830638" y="285810"/>
            <a:ext cx="49609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it-IT"/>
          </a:p>
        </p:txBody>
      </p:sp>
      <p:sp>
        <p:nvSpPr>
          <p:cNvPr id="189446" name="Rectangle 6"/>
          <p:cNvSpPr>
            <a:spLocks noChangeArrowheads="1"/>
          </p:cNvSpPr>
          <p:nvPr/>
        </p:nvSpPr>
        <p:spPr bwMode="auto">
          <a:xfrm>
            <a:off x="928688" y="4092575"/>
            <a:ext cx="7662862" cy="15621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lgn="ctr"/>
            <a:r>
              <a:rPr lang="it-IT"/>
              <a:t>TRADIMENTO DEL CODICE DELLE ASSICURAZIONI</a:t>
            </a:r>
          </a:p>
          <a:p>
            <a:pPr algn="ctr"/>
            <a:r>
              <a:rPr lang="it-IT"/>
              <a:t>e dei principi ispiratori della legge delega (229/2003):</a:t>
            </a:r>
          </a:p>
          <a:p>
            <a:pPr algn="ctr"/>
            <a:r>
              <a:rPr lang="it-IT" b="1"/>
              <a:t>qualità</a:t>
            </a:r>
            <a:r>
              <a:rPr lang="it-IT"/>
              <a:t> della regolazione, </a:t>
            </a:r>
            <a:r>
              <a:rPr lang="it-IT" b="1"/>
              <a:t>semplificazione</a:t>
            </a:r>
            <a:r>
              <a:rPr lang="it-IT"/>
              <a:t> e </a:t>
            </a:r>
            <a:r>
              <a:rPr lang="it-IT" b="1"/>
              <a:t>riassetto normativo</a:t>
            </a:r>
            <a:r>
              <a:rPr lang="it-IT"/>
              <a:t> (nell</a:t>
            </a:r>
            <a:r>
              <a:rPr lang="ja-JP" altLang="it-IT"/>
              <a:t>’</a:t>
            </a:r>
            <a:r>
              <a:rPr lang="it-IT"/>
              <a:t>ambito di un codice unico…).</a:t>
            </a:r>
          </a:p>
        </p:txBody>
      </p:sp>
    </p:spTree>
    <p:extLst>
      <p:ext uri="{BB962C8B-B14F-4D97-AF65-F5344CB8AC3E}">
        <p14:creationId xmlns:p14="http://schemas.microsoft.com/office/powerpoint/2010/main" val="6442381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1000794" y="1387865"/>
            <a:ext cx="7319397" cy="3170099"/>
          </a:xfrm>
          <a:prstGeom prst="rect">
            <a:avLst/>
          </a:prstGeom>
          <a:noFill/>
          <a:ln>
            <a:noFill/>
          </a:ln>
          <a:effectLst>
            <a:outerShdw blurRad="63500" dist="17961" dir="2700000" algn="ctr" rotWithShape="0">
              <a:srgbClr val="66D6E9">
                <a:alpha val="74998"/>
              </a:srgbClr>
            </a:outerShdw>
          </a:effectLst>
          <a:extLst>
            <a:ext uri="{909E8E84-426E-40dd-AFC4-6F175D3DCCD1}">
              <a14:hiddenFill xmlns:a14="http://schemas.microsoft.com/office/drawing/2010/main">
                <a:noFill/>
              </a14:hiddenFill>
            </a:ext>
            <a:ext uri="{91240B29-F687-4f45-9708-019B960494DF}">
              <a14:hiddenLine xmlns:a14="http://schemas.microsoft.com/office/drawing/2010/main" w="19050">
                <a:solidFill>
                  <a:srgbClr val="2749C2"/>
                </a:solidFill>
                <a:miter lim="800000"/>
                <a:headEnd/>
                <a:tailEnd/>
              </a14:hiddenLine>
            </a:ext>
          </a:extLst>
        </p:spPr>
        <p:txBody>
          <a:bodyPr wrap="square">
            <a:spAutoFit/>
          </a:bodyPr>
          <a:lstStyle/>
          <a:p>
            <a:pPr algn="ctr">
              <a:spcBef>
                <a:spcPct val="50000"/>
              </a:spcBef>
              <a:buFontTx/>
              <a:buNone/>
            </a:pPr>
            <a:r>
              <a:rPr lang="it-IT" b="1" dirty="0" smtClean="0">
                <a:effectLst>
                  <a:outerShdw blurRad="38100" dist="38100" dir="2700000" algn="tl">
                    <a:srgbClr val="DDDDDD"/>
                  </a:outerShdw>
                </a:effectLst>
                <a:latin typeface="Cambria"/>
                <a:cs typeface="Cambria"/>
              </a:rPr>
              <a:t>CIO’ A PRESCINDERE DALLA RESPONSABILITA’ SOLIDALE DELL “EMITTENTE” CON IL “PROPONENTE”</a:t>
            </a:r>
          </a:p>
          <a:p>
            <a:pPr algn="ctr">
              <a:spcBef>
                <a:spcPct val="50000"/>
              </a:spcBef>
              <a:buFontTx/>
              <a:buNone/>
            </a:pPr>
            <a:endParaRPr lang="it-IT" sz="3200" b="1" dirty="0">
              <a:effectLst>
                <a:outerShdw blurRad="38100" dist="38100" dir="2700000" algn="tl">
                  <a:srgbClr val="DDDDDD"/>
                </a:outerShdw>
              </a:effectLst>
              <a:latin typeface="Cambria"/>
              <a:cs typeface="Cambria"/>
            </a:endParaRPr>
          </a:p>
          <a:p>
            <a:pPr algn="ctr">
              <a:spcBef>
                <a:spcPct val="50000"/>
              </a:spcBef>
              <a:buFontTx/>
              <a:buNone/>
            </a:pPr>
            <a:r>
              <a:rPr lang="it-IT" sz="3200" b="1" dirty="0" smtClean="0">
                <a:effectLst>
                  <a:outerShdw blurRad="38100" dist="38100" dir="2700000" algn="tl">
                    <a:srgbClr val="DDDDDD"/>
                  </a:outerShdw>
                </a:effectLst>
                <a:latin typeface="Cambria"/>
                <a:cs typeface="Cambria"/>
              </a:rPr>
              <a:t>ESPRESAMENTE PREVISTA DAL COMMA 11 dell’ART. 22.</a:t>
            </a:r>
            <a:endParaRPr lang="it-IT" sz="3200" b="1" dirty="0">
              <a:effectLst>
                <a:outerShdw blurRad="38100" dist="38100" dir="2700000" algn="tl">
                  <a:srgbClr val="DDDDDD"/>
                </a:outerShdw>
              </a:effectLst>
              <a:latin typeface="Cambria"/>
              <a:cs typeface="Cambria"/>
            </a:endParaRPr>
          </a:p>
        </p:txBody>
      </p:sp>
    </p:spTree>
    <p:extLst>
      <p:ext uri="{BB962C8B-B14F-4D97-AF65-F5344CB8AC3E}">
        <p14:creationId xmlns:p14="http://schemas.microsoft.com/office/powerpoint/2010/main" val="2594828583"/>
      </p:ext>
    </p:extLst>
  </p:cSld>
  <p:clrMapOvr>
    <a:masterClrMapping/>
  </p:clrMapOvr>
  <p:transition xmlns:p14="http://schemas.microsoft.com/office/powerpoint/2010/main">
    <p:spli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1043608" y="260648"/>
            <a:ext cx="7505700" cy="5940089"/>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a:prstTxWarp prst="textNoShape">
              <a:avLst/>
            </a:prstTxWarp>
            <a:spAutoFit/>
          </a:bodyPr>
          <a:lstStyle/>
          <a:p>
            <a:pPr algn="ctr"/>
            <a:r>
              <a:rPr lang="it-IT" sz="1600" b="1" dirty="0" smtClean="0">
                <a:latin typeface="Cambria"/>
                <a:cs typeface="Cambria"/>
              </a:rPr>
              <a:t> </a:t>
            </a:r>
            <a:r>
              <a:rPr lang="it-IT" sz="2000" b="1" dirty="0" smtClean="0">
                <a:latin typeface="Cambria"/>
                <a:cs typeface="Cambria"/>
              </a:rPr>
              <a:t>Art</a:t>
            </a:r>
            <a:r>
              <a:rPr lang="it-IT" sz="2000" b="1" dirty="0">
                <a:latin typeface="Cambria"/>
                <a:cs typeface="Cambria"/>
              </a:rPr>
              <a:t>. </a:t>
            </a:r>
            <a:r>
              <a:rPr lang="it-IT" sz="2000" b="1" dirty="0" smtClean="0">
                <a:latin typeface="Cambria"/>
                <a:cs typeface="Cambria"/>
              </a:rPr>
              <a:t>119 CAP </a:t>
            </a:r>
            <a:endParaRPr lang="it-IT" sz="2000" b="1" dirty="0">
              <a:latin typeface="Cambria"/>
              <a:cs typeface="Cambria"/>
            </a:endParaRPr>
          </a:p>
          <a:p>
            <a:pPr algn="ctr"/>
            <a:r>
              <a:rPr lang="it-IT" sz="2000" b="1" dirty="0" smtClean="0">
                <a:latin typeface="Cambria"/>
                <a:cs typeface="Cambria"/>
              </a:rPr>
              <a:t>(Doveri e responsabilità verso gli assicurati) </a:t>
            </a:r>
          </a:p>
          <a:p>
            <a:pPr algn="ctr"/>
            <a:endParaRPr lang="it-IT" sz="2000" b="1" dirty="0">
              <a:latin typeface="Cambria"/>
              <a:cs typeface="Cambria"/>
            </a:endParaRPr>
          </a:p>
          <a:p>
            <a:pPr algn="just"/>
            <a:r>
              <a:rPr lang="it-IT" sz="1600" dirty="0" smtClean="0">
                <a:latin typeface="Cambria"/>
                <a:cs typeface="Cambria"/>
              </a:rPr>
              <a:t>1. L'impresa </a:t>
            </a:r>
            <a:r>
              <a:rPr lang="it-IT" sz="1600" dirty="0">
                <a:latin typeface="Cambria"/>
                <a:cs typeface="Cambria"/>
              </a:rPr>
              <a:t>di assicurazione per conto della quale agiscono i produttori diretti risponde in solido dei danni arrecati dall'operato dei medesimi, anche se tali danni siano conseguenti a </a:t>
            </a:r>
            <a:r>
              <a:rPr lang="it-IT" sz="1600" dirty="0" smtClean="0">
                <a:latin typeface="Cambria"/>
                <a:cs typeface="Cambria"/>
              </a:rPr>
              <a:t>responsabilità accertata </a:t>
            </a:r>
            <a:r>
              <a:rPr lang="it-IT" sz="1600" dirty="0">
                <a:latin typeface="Cambria"/>
                <a:cs typeface="Cambria"/>
              </a:rPr>
              <a:t>in sede penale</a:t>
            </a:r>
            <a:r>
              <a:rPr lang="it-IT" sz="1600" dirty="0" smtClean="0">
                <a:latin typeface="Cambria"/>
                <a:cs typeface="Cambria"/>
              </a:rPr>
              <a:t>.</a:t>
            </a:r>
          </a:p>
          <a:p>
            <a:pPr algn="just"/>
            <a:endParaRPr lang="it-IT" sz="1600" dirty="0">
              <a:latin typeface="Cambria"/>
              <a:cs typeface="Cambria"/>
            </a:endParaRPr>
          </a:p>
          <a:p>
            <a:pPr algn="just"/>
            <a:r>
              <a:rPr lang="it-IT" sz="1600" dirty="0">
                <a:latin typeface="Cambria"/>
                <a:cs typeface="Cambria"/>
              </a:rPr>
              <a:t>2. L'impresa di assicurazione, o un intermediario iscritto alla sezione del registro di cui all'articolo 109, comma 2, lettera a) o b), risponde in solido dei danni arrecati dall'operato dell'intermediario iscritto alla sezione del registro di cui all'articolo 109, comma 2, lettera d), cui abbia dato incarico, compresi quelli provocati dai soggetti iscritti alla sezione del registro di cui all'articolo 109, comma 2, lettera e), anche se tali danni siano conseguenti a </a:t>
            </a:r>
            <a:r>
              <a:rPr lang="it-IT" sz="1600" dirty="0" smtClean="0">
                <a:latin typeface="Cambria"/>
                <a:cs typeface="Cambria"/>
              </a:rPr>
              <a:t>responsabilità accertata </a:t>
            </a:r>
            <a:r>
              <a:rPr lang="it-IT" sz="1600" dirty="0">
                <a:latin typeface="Cambria"/>
                <a:cs typeface="Cambria"/>
              </a:rPr>
              <a:t>in sede penale. Possono essere distribuiti attraverso gli intermediari di cui all'articolo 109, comma 2, lettera d), salvo iscrizione ad altra sezione del registro, esclusivamente i prodotti assicurativi ai quali accedono garanzie o clausole predeterminate che vengano rimesse alla libera scelta dell'assicurato e non siano modificabili dal soggetto incaricato della distribuzione</a:t>
            </a:r>
            <a:r>
              <a:rPr lang="it-IT" sz="1600" dirty="0" smtClean="0">
                <a:latin typeface="Cambria"/>
                <a:cs typeface="Cambria"/>
              </a:rPr>
              <a:t>.</a:t>
            </a:r>
          </a:p>
          <a:p>
            <a:pPr algn="just"/>
            <a:endParaRPr lang="it-IT" sz="1600" dirty="0">
              <a:latin typeface="Cambria"/>
              <a:cs typeface="Cambria"/>
            </a:endParaRPr>
          </a:p>
          <a:p>
            <a:pPr algn="just"/>
            <a:r>
              <a:rPr lang="it-IT" sz="1600" dirty="0">
                <a:latin typeface="Cambria"/>
                <a:cs typeface="Cambria"/>
              </a:rPr>
              <a:t>3. L'intermediario iscritto alla sezione del registro di cui all'articolo 109, comma 2, lettere a), b) o d), è responsabile </a:t>
            </a:r>
            <a:r>
              <a:rPr lang="it-IT" sz="1600" dirty="0" smtClean="0">
                <a:latin typeface="Cambria"/>
                <a:cs typeface="Cambria"/>
              </a:rPr>
              <a:t>dell'attività </a:t>
            </a:r>
            <a:r>
              <a:rPr lang="it-IT" sz="1600" dirty="0">
                <a:latin typeface="Cambria"/>
                <a:cs typeface="Cambria"/>
              </a:rPr>
              <a:t>di intermediazione assicurativa svolta dai soggetti iscritti nella sezione del registro di cui all'articolo 109, comma 2, lettera e). </a:t>
            </a:r>
          </a:p>
        </p:txBody>
      </p:sp>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Tree>
    <p:extLst>
      <p:ext uri="{BB962C8B-B14F-4D97-AF65-F5344CB8AC3E}">
        <p14:creationId xmlns:p14="http://schemas.microsoft.com/office/powerpoint/2010/main" val="1988864937"/>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olo 1"/>
          <p:cNvSpPr>
            <a:spLocks noGrp="1"/>
          </p:cNvSpPr>
          <p:nvPr>
            <p:ph type="title"/>
          </p:nvPr>
        </p:nvSpPr>
        <p:spPr>
          <a:xfrm>
            <a:off x="762000" y="1341438"/>
            <a:ext cx="7718425" cy="944562"/>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Principi generali - Gli artt. 326 e 327 del Codice delle Assicurazioni </a:t>
            </a:r>
          </a:p>
        </p:txBody>
      </p:sp>
      <p:sp>
        <p:nvSpPr>
          <p:cNvPr id="15362" name="Segnaposto contenuto 2"/>
          <p:cNvSpPr>
            <a:spLocks noGrp="1"/>
          </p:cNvSpPr>
          <p:nvPr>
            <p:ph idx="1"/>
          </p:nvPr>
        </p:nvSpPr>
        <p:spPr>
          <a:xfrm>
            <a:off x="457200" y="2286000"/>
            <a:ext cx="8229600" cy="3921125"/>
          </a:xfrm>
        </p:spPr>
        <p:txBody>
          <a:bodyPr/>
          <a:lstStyle/>
          <a:p>
            <a:pPr marL="0" indent="0" algn="just" eaLnBrk="1" hangingPunct="1">
              <a:buFont typeface="Arial" charset="0"/>
              <a:buNone/>
            </a:pPr>
            <a:r>
              <a:rPr lang="it-IT" sz="2400" i="1">
                <a:latin typeface="Calibri" charset="0"/>
                <a:ea typeface="ＭＳ Ｐゴシック" charset="0"/>
                <a:cs typeface="ＭＳ Ｐゴシック" charset="0"/>
              </a:rPr>
              <a:t>Art. 326 - Procedura di applicazione delle sanzioni amministrative pecuniarie</a:t>
            </a:r>
            <a:r>
              <a:rPr lang="it-IT" sz="2400">
                <a:latin typeface="Calibri" charset="0"/>
                <a:ea typeface="ＭＳ Ｐゴシック" charset="0"/>
                <a:cs typeface="ＭＳ Ｐゴシック" charset="0"/>
              </a:rPr>
              <a:t> </a:t>
            </a:r>
          </a:p>
          <a:p>
            <a:pPr marL="0" indent="0" algn="just">
              <a:buFont typeface="Arial" charset="0"/>
              <a:buNone/>
            </a:pPr>
            <a:endParaRPr lang="it-IT" sz="2200">
              <a:latin typeface="Calibri" charset="0"/>
              <a:ea typeface="ＭＳ Ｐゴシック" charset="0"/>
              <a:cs typeface="ＭＳ Ｐゴシック" charset="0"/>
            </a:endParaRPr>
          </a:p>
          <a:p>
            <a:pPr marL="0" indent="0" algn="just">
              <a:buFont typeface="Arial" charset="0"/>
              <a:buNone/>
            </a:pPr>
            <a:r>
              <a:rPr lang="it-IT" sz="2200">
                <a:latin typeface="Calibri" charset="0"/>
                <a:ea typeface="ＭＳ Ｐゴシック" charset="0"/>
                <a:cs typeface="ＭＳ Ｐゴシック" charset="0"/>
              </a:rPr>
              <a:t>1. L'ISVAP, ad eccezione dei casi di assoluta </a:t>
            </a:r>
            <a:r>
              <a:rPr lang="it-IT" sz="2200" b="1">
                <a:latin typeface="Calibri" charset="0"/>
                <a:ea typeface="ＭＳ Ｐゴシック" charset="0"/>
                <a:cs typeface="ＭＳ Ｐゴシック" charset="0"/>
              </a:rPr>
              <a:t>mancanza di pregiudizio </a:t>
            </a:r>
            <a:r>
              <a:rPr lang="it-IT" sz="2200">
                <a:latin typeface="Calibri" charset="0"/>
                <a:ea typeface="ＭＳ Ｐゴシック" charset="0"/>
                <a:cs typeface="ＭＳ Ｐゴシック" charset="0"/>
              </a:rPr>
              <a:t>per il tempestivo esercizio delle funzioni di vigilanza o per gli interessi degli assicurati e degli altri aventi diritto a prestazioni assicurative, nel termine di centoventi giorni dall'accertamento dell'infrazione, ovvero nel termine di centottanta per i soggetti residenti all'estero, provvede alla contestazione degli addebiti nei confronti dei possibili responsabili della violazione. </a:t>
            </a:r>
          </a:p>
          <a:p>
            <a:pPr marL="0" indent="0" algn="just">
              <a:buFont typeface="Arial" charset="0"/>
              <a:buNone/>
            </a:pPr>
            <a:r>
              <a:rPr lang="it-IT" sz="2400" i="1">
                <a:latin typeface="Calibri" charset="0"/>
                <a:ea typeface="ＭＳ Ｐゴシック" charset="0"/>
                <a:cs typeface="ＭＳ Ｐゴシック" charset="0"/>
              </a:rPr>
              <a:t>(…Segue …)</a:t>
            </a:r>
          </a:p>
        </p:txBody>
      </p:sp>
    </p:spTree>
    <p:extLst>
      <p:ext uri="{BB962C8B-B14F-4D97-AF65-F5344CB8AC3E}">
        <p14:creationId xmlns:p14="http://schemas.microsoft.com/office/powerpoint/2010/main" val="32652410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olo 1"/>
          <p:cNvSpPr>
            <a:spLocks noGrp="1"/>
          </p:cNvSpPr>
          <p:nvPr>
            <p:ph type="title" idx="4294967295"/>
          </p:nvPr>
        </p:nvSpPr>
        <p:spPr>
          <a:xfrm>
            <a:off x="827088" y="1125538"/>
            <a:ext cx="7653337" cy="503237"/>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Prima lettura dello schema di regolamento</a:t>
            </a:r>
          </a:p>
        </p:txBody>
      </p:sp>
      <p:sp>
        <p:nvSpPr>
          <p:cNvPr id="55298" name="Segnaposto contenuto 2"/>
          <p:cNvSpPr>
            <a:spLocks noGrp="1"/>
          </p:cNvSpPr>
          <p:nvPr>
            <p:ph idx="4294967295"/>
          </p:nvPr>
        </p:nvSpPr>
        <p:spPr>
          <a:xfrm>
            <a:off x="457200" y="1844675"/>
            <a:ext cx="8382000" cy="3870325"/>
          </a:xfrm>
        </p:spPr>
        <p:txBody>
          <a:bodyPr/>
          <a:lstStyle/>
          <a:p>
            <a:pPr marL="379413" indent="-379413" algn="just" eaLnBrk="1" hangingPunct="1">
              <a:lnSpc>
                <a:spcPts val="1700"/>
              </a:lnSpc>
              <a:buFont typeface="Arial" charset="0"/>
              <a:buNone/>
            </a:pPr>
            <a:endParaRPr lang="it-IT" sz="2400" b="1">
              <a:latin typeface="Calibri" charset="0"/>
              <a:ea typeface="ＭＳ Ｐゴシック" charset="0"/>
              <a:cs typeface="ＭＳ Ｐゴシック" charset="0"/>
            </a:endParaRPr>
          </a:p>
          <a:p>
            <a:pPr marL="379413" indent="-379413" algn="just" eaLnBrk="1" hangingPunct="1">
              <a:lnSpc>
                <a:spcPts val="1700"/>
              </a:lnSpc>
              <a:buFont typeface="Arial" charset="0"/>
              <a:buNone/>
            </a:pPr>
            <a:endParaRPr lang="it-IT" sz="2400" b="1">
              <a:latin typeface="Calibri" charset="0"/>
              <a:ea typeface="ＭＳ Ｐゴシック" charset="0"/>
              <a:cs typeface="ＭＳ Ｐゴシック" charset="0"/>
            </a:endParaRPr>
          </a:p>
          <a:p>
            <a:pPr marL="379413" indent="-379413" algn="just" eaLnBrk="1" hangingPunct="1">
              <a:lnSpc>
                <a:spcPts val="1700"/>
              </a:lnSpc>
              <a:buFont typeface="Arial" charset="0"/>
              <a:buNone/>
            </a:pPr>
            <a:r>
              <a:rPr lang="it-IT" sz="2400" b="1" i="1">
                <a:latin typeface="Calibri" charset="0"/>
                <a:ea typeface="ＭＳ Ｐゴシック" charset="0"/>
                <a:cs typeface="ＭＳ Ｐゴシック" charset="0"/>
              </a:rPr>
              <a:t>Art. 5 - Mancanza di pregiudizio</a:t>
            </a:r>
            <a:endParaRPr lang="it-IT" sz="2400" i="1">
              <a:latin typeface="Calibri" charset="0"/>
              <a:ea typeface="ＭＳ Ｐゴシック" charset="0"/>
              <a:cs typeface="ＭＳ Ｐゴシック" charset="0"/>
            </a:endParaRPr>
          </a:p>
          <a:p>
            <a:pPr marL="379413" indent="-379413" algn="just" eaLnBrk="1" hangingPunct="1">
              <a:lnSpc>
                <a:spcPts val="1700"/>
              </a:lnSpc>
              <a:buFont typeface="Arial" charset="0"/>
              <a:buNone/>
            </a:pPr>
            <a:endParaRPr lang="it-IT" sz="2400" i="1">
              <a:latin typeface="Calibri" charset="0"/>
              <a:ea typeface="ＭＳ Ｐゴシック" charset="0"/>
              <a:cs typeface="ＭＳ Ｐゴシック" charset="0"/>
            </a:endParaRPr>
          </a:p>
          <a:p>
            <a:pPr marL="379413" indent="-379413" algn="just" eaLnBrk="1" hangingPunct="1">
              <a:buFont typeface="Arial" charset="0"/>
              <a:buNone/>
            </a:pPr>
            <a:r>
              <a:rPr lang="it-IT" sz="2400" i="1">
                <a:latin typeface="Calibri" charset="0"/>
                <a:ea typeface="ＭＳ Ｐゴシック" charset="0"/>
                <a:cs typeface="ＭＳ Ｐゴシック" charset="0"/>
              </a:rPr>
              <a:t>1. Ai sensi dell</a:t>
            </a:r>
            <a:r>
              <a:rPr lang="ja-JP" altLang="it-IT" sz="2400" i="1">
                <a:latin typeface="Calibri" charset="0"/>
                <a:ea typeface="ＭＳ Ｐゴシック" charset="0"/>
                <a:cs typeface="ＭＳ Ｐゴシック" charset="0"/>
              </a:rPr>
              <a:t>’</a:t>
            </a:r>
            <a:r>
              <a:rPr lang="it-IT" altLang="ja-JP" sz="2400" i="1">
                <a:latin typeface="Calibri" charset="0"/>
                <a:ea typeface="ＭＳ Ｐゴシック" charset="0"/>
                <a:cs typeface="ＭＳ Ｐゴシック" charset="0"/>
              </a:rPr>
              <a:t>articolo 326, comma 1, del decreto, non si fa luogo alla contestazione degli addebiti nei casi di assoluta mancanza di pregiudizio per il tempestivo esercizio delle funzioni di vigilanza o per gli interessi degli assicurati e degli altri aventi diritto a prestazioni assicurative. </a:t>
            </a:r>
            <a:endParaRPr lang="it-IT" sz="2400" i="1">
              <a:latin typeface="Calibri" charset="0"/>
              <a:ea typeface="ＭＳ Ｐゴシック" charset="0"/>
              <a:cs typeface="ＭＳ Ｐゴシック" charset="0"/>
            </a:endParaRPr>
          </a:p>
        </p:txBody>
      </p:sp>
    </p:spTree>
    <p:extLst>
      <p:ext uri="{BB962C8B-B14F-4D97-AF65-F5344CB8AC3E}">
        <p14:creationId xmlns:p14="http://schemas.microsoft.com/office/powerpoint/2010/main" val="13408478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olo 1"/>
          <p:cNvSpPr>
            <a:spLocks noGrp="1"/>
          </p:cNvSpPr>
          <p:nvPr>
            <p:ph type="title" idx="4294967295"/>
          </p:nvPr>
        </p:nvSpPr>
        <p:spPr>
          <a:xfrm>
            <a:off x="827088" y="1125538"/>
            <a:ext cx="7653337" cy="503237"/>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 Orientamenti in discussione</a:t>
            </a:r>
          </a:p>
        </p:txBody>
      </p:sp>
      <p:sp>
        <p:nvSpPr>
          <p:cNvPr id="56322" name="Segnaposto contenuto 2"/>
          <p:cNvSpPr>
            <a:spLocks noGrp="1"/>
          </p:cNvSpPr>
          <p:nvPr>
            <p:ph idx="4294967295"/>
          </p:nvPr>
        </p:nvSpPr>
        <p:spPr>
          <a:xfrm>
            <a:off x="457200" y="1844675"/>
            <a:ext cx="8229600" cy="3921125"/>
          </a:xfrm>
        </p:spPr>
        <p:txBody>
          <a:bodyPr/>
          <a:lstStyle/>
          <a:p>
            <a:pPr marL="0" indent="0" algn="just" eaLnBrk="1" hangingPunct="1">
              <a:buFont typeface="Arial" charset="0"/>
              <a:buNone/>
            </a:pPr>
            <a:r>
              <a:rPr lang="it-IT" sz="2800">
                <a:latin typeface="Calibri" charset="0"/>
                <a:ea typeface="ＭＳ Ｐゴシック" charset="0"/>
                <a:cs typeface="ＭＳ Ｐゴシック" charset="0"/>
              </a:rPr>
              <a:t> </a:t>
            </a:r>
            <a:r>
              <a:rPr lang="it-IT" sz="2400" b="1" i="1">
                <a:latin typeface="Calibri" charset="0"/>
                <a:ea typeface="ＭＳ Ｐゴシック" charset="0"/>
                <a:cs typeface="ＭＳ Ｐゴシック" charset="0"/>
              </a:rPr>
              <a:t> </a:t>
            </a:r>
          </a:p>
          <a:p>
            <a:pPr marL="0" indent="0" algn="just" eaLnBrk="1" hangingPunct="1">
              <a:buFont typeface="Arial" charset="0"/>
              <a:buNone/>
            </a:pPr>
            <a:r>
              <a:rPr lang="it-IT" sz="2400" b="1">
                <a:latin typeface="Calibri" charset="0"/>
                <a:ea typeface="ＭＳ Ｐゴシック" charset="0"/>
                <a:cs typeface="ＭＳ Ｐゴシック" charset="0"/>
              </a:rPr>
              <a:t>I precedenti dubbi interpretativi dell</a:t>
            </a:r>
            <a:r>
              <a:rPr lang="ja-JP" altLang="it-IT" sz="2400" b="1">
                <a:latin typeface="Calibri" charset="0"/>
                <a:ea typeface="ＭＳ Ｐゴシック" charset="0"/>
                <a:cs typeface="ＭＳ Ｐゴシック" charset="0"/>
              </a:rPr>
              <a:t>’</a:t>
            </a:r>
            <a:r>
              <a:rPr lang="it-IT" altLang="ja-JP" sz="2400" b="1">
                <a:latin typeface="Calibri" charset="0"/>
                <a:ea typeface="ＭＳ Ｐゴシック" charset="0"/>
                <a:cs typeface="ＭＳ Ｐゴシック" charset="0"/>
              </a:rPr>
              <a:t>art. 326 sulla mancanza del pregiudizio</a:t>
            </a:r>
            <a:endParaRPr lang="it-IT" altLang="ja-JP" sz="2400">
              <a:latin typeface="Calibri" charset="0"/>
              <a:ea typeface="ＭＳ Ｐゴシック" charset="0"/>
              <a:cs typeface="ＭＳ Ｐゴシック" charset="0"/>
            </a:endParaRPr>
          </a:p>
          <a:p>
            <a:pPr marL="0" indent="0" algn="just" eaLnBrk="1" hangingPunct="1">
              <a:buFont typeface="Arial" charset="0"/>
              <a:buNone/>
            </a:pPr>
            <a:endParaRPr lang="it-IT" sz="2400">
              <a:latin typeface="Calibri" charset="0"/>
              <a:ea typeface="ＭＳ Ｐゴシック" charset="0"/>
              <a:cs typeface="ＭＳ Ｐゴシック" charset="0"/>
            </a:endParaRPr>
          </a:p>
          <a:p>
            <a:pPr marL="0" indent="0" algn="just" eaLnBrk="1" hangingPunct="1">
              <a:buFont typeface="Arial" charset="0"/>
              <a:buNone/>
            </a:pPr>
            <a:endParaRPr lang="it-IT" sz="2400">
              <a:latin typeface="Calibri" charset="0"/>
              <a:ea typeface="ＭＳ Ｐゴシック" charset="0"/>
              <a:cs typeface="ＭＳ Ｐゴシック" charset="0"/>
            </a:endParaRPr>
          </a:p>
          <a:p>
            <a:pPr marL="0" indent="0" algn="just" eaLnBrk="1" hangingPunct="1">
              <a:buFont typeface="Arial" charset="0"/>
              <a:buNone/>
            </a:pPr>
            <a:endParaRPr lang="it-IT" sz="2400">
              <a:latin typeface="Calibri" charset="0"/>
              <a:ea typeface="ＭＳ Ｐゴシック" charset="0"/>
              <a:cs typeface="ＭＳ Ｐゴシック" charset="0"/>
            </a:endParaRPr>
          </a:p>
          <a:p>
            <a:pPr marL="0" indent="0" algn="just" eaLnBrk="1" hangingPunct="1">
              <a:buFont typeface="Arial" charset="0"/>
              <a:buNone/>
            </a:pPr>
            <a:endParaRPr lang="it-IT" sz="2400">
              <a:latin typeface="Calibri" charset="0"/>
              <a:ea typeface="ＭＳ Ｐゴシック" charset="0"/>
              <a:cs typeface="ＭＳ Ｐゴシック" charset="0"/>
            </a:endParaRPr>
          </a:p>
          <a:p>
            <a:pPr marL="0" indent="0" algn="ctr" eaLnBrk="1" hangingPunct="1">
              <a:buFont typeface="Arial" charset="0"/>
              <a:buNone/>
            </a:pPr>
            <a:r>
              <a:rPr lang="it-IT" sz="2800">
                <a:latin typeface="Calibri" charset="0"/>
                <a:ea typeface="ＭＳ Ｐゴシック" charset="0"/>
                <a:cs typeface="ＭＳ Ｐゴシック" charset="0"/>
              </a:rPr>
              <a:t> </a:t>
            </a:r>
          </a:p>
        </p:txBody>
      </p:sp>
    </p:spTree>
    <p:extLst>
      <p:ext uri="{BB962C8B-B14F-4D97-AF65-F5344CB8AC3E}">
        <p14:creationId xmlns:p14="http://schemas.microsoft.com/office/powerpoint/2010/main" val="28534182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olo 1"/>
          <p:cNvSpPr>
            <a:spLocks noGrp="1"/>
          </p:cNvSpPr>
          <p:nvPr>
            <p:ph type="title"/>
          </p:nvPr>
        </p:nvSpPr>
        <p:spPr>
          <a:xfrm>
            <a:off x="1763713" y="333375"/>
            <a:ext cx="6769100" cy="935038"/>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Interpretazioni dell’art. 326 Cap</a:t>
            </a:r>
          </a:p>
        </p:txBody>
      </p:sp>
      <p:sp>
        <p:nvSpPr>
          <p:cNvPr id="57346" name="Segnaposto contenuto 2"/>
          <p:cNvSpPr>
            <a:spLocks noGrp="1"/>
          </p:cNvSpPr>
          <p:nvPr>
            <p:ph idx="1"/>
          </p:nvPr>
        </p:nvSpPr>
        <p:spPr>
          <a:xfrm>
            <a:off x="457200" y="1484313"/>
            <a:ext cx="8229600" cy="3921125"/>
          </a:xfrm>
        </p:spPr>
        <p:txBody>
          <a:bodyPr/>
          <a:lstStyle/>
          <a:p>
            <a:pPr marL="0" indent="0" algn="just" eaLnBrk="1" hangingPunct="1">
              <a:buFont typeface="Arial" charset="0"/>
              <a:buNone/>
            </a:pPr>
            <a:r>
              <a:rPr lang="it-IT" sz="2400">
                <a:latin typeface="Calibri" charset="0"/>
                <a:ea typeface="ＭＳ Ｐゴシック" charset="0"/>
                <a:cs typeface="ＭＳ Ｐゴシック" charset="0"/>
              </a:rPr>
              <a:t>In base ad una prima interpretazione, il termine di 120 giorni (o 180) per l’accertamento dell’infrazione, seppur di carattere perentorio, </a:t>
            </a:r>
            <a:r>
              <a:rPr lang="it-IT" sz="2400" b="1">
                <a:latin typeface="Calibri" charset="0"/>
                <a:ea typeface="ＭＳ Ｐゴシック" charset="0"/>
                <a:cs typeface="ＭＳ Ｐゴシック" charset="0"/>
              </a:rPr>
              <a:t>potrebbe non essere rispettato </a:t>
            </a:r>
            <a:r>
              <a:rPr lang="it-IT" sz="2400">
                <a:latin typeface="Calibri" charset="0"/>
                <a:ea typeface="ＭＳ Ｐゴシック" charset="0"/>
                <a:cs typeface="ＭＳ Ｐゴシック" charset="0"/>
              </a:rPr>
              <a:t>qualora non vi fosse un pregiudizio all’esercizio delle funzioni di vigilanza o agli interessi degli assicurati e degli altri aventi diritto alle prestazioni assicurative.</a:t>
            </a:r>
          </a:p>
          <a:p>
            <a:pPr marL="0" indent="0" algn="just" eaLnBrk="1" hangingPunct="1">
              <a:buFont typeface="Arial" charset="0"/>
              <a:buNone/>
            </a:pPr>
            <a:endParaRPr lang="it-IT" sz="2400">
              <a:latin typeface="Calibri" charset="0"/>
              <a:ea typeface="ＭＳ Ｐゴシック" charset="0"/>
              <a:cs typeface="ＭＳ Ｐゴシック" charset="0"/>
            </a:endParaRPr>
          </a:p>
          <a:p>
            <a:pPr marL="0" indent="0" algn="just" eaLnBrk="1" hangingPunct="1">
              <a:buFont typeface="Arial" charset="0"/>
              <a:buNone/>
            </a:pPr>
            <a:r>
              <a:rPr lang="it-IT" sz="2400">
                <a:latin typeface="Calibri" charset="0"/>
                <a:ea typeface="ＭＳ Ｐゴシック" charset="0"/>
                <a:cs typeface="ＭＳ Ｐゴシック" charset="0"/>
              </a:rPr>
              <a:t>Invece, secondo un’altra interpretazione, il procedimento sanzionatorio </a:t>
            </a:r>
            <a:r>
              <a:rPr lang="it-IT" sz="2400" b="1">
                <a:latin typeface="Calibri" charset="0"/>
                <a:ea typeface="ＭＳ Ｐゴシック" charset="0"/>
                <a:cs typeface="ＭＳ Ｐゴシック" charset="0"/>
              </a:rPr>
              <a:t>non dovrebbe essere avviato </a:t>
            </a:r>
            <a:r>
              <a:rPr lang="it-IT" sz="2400">
                <a:latin typeface="Calibri" charset="0"/>
                <a:ea typeface="ＭＳ Ｐゴシック" charset="0"/>
                <a:cs typeface="ＭＳ Ｐゴシック" charset="0"/>
              </a:rPr>
              <a:t>qualora l’infrazione non abbia arrecato pregiudizio alle funzioni di vigilanza o agli interessi degli assicurati e degli altri aventi diritto alle prestazioni assicurative.</a:t>
            </a:r>
          </a:p>
        </p:txBody>
      </p:sp>
    </p:spTree>
    <p:extLst>
      <p:ext uri="{BB962C8B-B14F-4D97-AF65-F5344CB8AC3E}">
        <p14:creationId xmlns:p14="http://schemas.microsoft.com/office/powerpoint/2010/main" val="19676681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olo 1"/>
          <p:cNvSpPr>
            <a:spLocks noGrp="1"/>
          </p:cNvSpPr>
          <p:nvPr>
            <p:ph type="title" idx="4294967295"/>
          </p:nvPr>
        </p:nvSpPr>
        <p:spPr>
          <a:xfrm>
            <a:off x="827088" y="1125538"/>
            <a:ext cx="7653337" cy="503237"/>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Orientamenti in discussione</a:t>
            </a:r>
          </a:p>
        </p:txBody>
      </p:sp>
      <p:sp>
        <p:nvSpPr>
          <p:cNvPr id="58370" name="Segnaposto contenuto 2"/>
          <p:cNvSpPr>
            <a:spLocks noGrp="1"/>
          </p:cNvSpPr>
          <p:nvPr>
            <p:ph idx="4294967295"/>
          </p:nvPr>
        </p:nvSpPr>
        <p:spPr>
          <a:xfrm>
            <a:off x="457200" y="1844675"/>
            <a:ext cx="8229600" cy="3921125"/>
          </a:xfrm>
        </p:spPr>
        <p:txBody>
          <a:bodyPr/>
          <a:lstStyle/>
          <a:p>
            <a:pPr marL="0" indent="0" algn="ctr" eaLnBrk="1" hangingPunct="1">
              <a:buFont typeface="Arial" charset="0"/>
              <a:buNone/>
            </a:pPr>
            <a:r>
              <a:rPr lang="it-IT" sz="2200" b="1" u="sng">
                <a:latin typeface="Calibri" charset="0"/>
                <a:ea typeface="ＭＳ Ｐゴシック" charset="0"/>
                <a:cs typeface="ＭＳ Ｐゴシック" charset="0"/>
              </a:rPr>
              <a:t>“Mancanza del pregiudizio” secondo IVASS</a:t>
            </a:r>
          </a:p>
          <a:p>
            <a:pPr marL="0" indent="0" algn="just" eaLnBrk="1" hangingPunct="1">
              <a:buFont typeface="Arial" charset="0"/>
              <a:buNone/>
            </a:pPr>
            <a:endParaRPr lang="it-IT" sz="2200">
              <a:latin typeface="Calibri" charset="0"/>
              <a:ea typeface="ＭＳ Ｐゴシック" charset="0"/>
              <a:cs typeface="ＭＳ Ｐゴシック" charset="0"/>
            </a:endParaRPr>
          </a:p>
          <a:p>
            <a:pPr marL="0" indent="0" algn="just" eaLnBrk="1" hangingPunct="1">
              <a:buFont typeface="Arial" charset="0"/>
              <a:buNone/>
            </a:pPr>
            <a:r>
              <a:rPr lang="it-IT" sz="2200">
                <a:latin typeface="Calibri" charset="0"/>
                <a:ea typeface="ＭＳ Ｐゴシック" charset="0"/>
                <a:cs typeface="ＭＳ Ｐゴシック" charset="0"/>
              </a:rPr>
              <a:t>Si tratta di una condizione di </a:t>
            </a:r>
            <a:r>
              <a:rPr lang="ja-JP" altLang="it-IT" sz="2200">
                <a:latin typeface="Calibri" charset="0"/>
                <a:ea typeface="ＭＳ Ｐゴシック" charset="0"/>
                <a:cs typeface="ＭＳ Ｐゴシック" charset="0"/>
              </a:rPr>
              <a:t>“</a:t>
            </a:r>
            <a:r>
              <a:rPr lang="it-IT" altLang="ja-JP" sz="2200">
                <a:latin typeface="Calibri" charset="0"/>
                <a:ea typeface="ＭＳ Ｐゴシック" charset="0"/>
                <a:cs typeface="ＭＳ Ｐゴシック" charset="0"/>
              </a:rPr>
              <a:t>non punibilità</a:t>
            </a:r>
            <a:r>
              <a:rPr lang="ja-JP" altLang="it-IT" sz="2200">
                <a:latin typeface="Calibri" charset="0"/>
                <a:ea typeface="ＭＳ Ｐゴシック" charset="0"/>
                <a:cs typeface="ＭＳ Ｐゴシック" charset="0"/>
              </a:rPr>
              <a:t>”</a:t>
            </a:r>
            <a:r>
              <a:rPr lang="it-IT" altLang="ja-JP" sz="2200">
                <a:latin typeface="Calibri" charset="0"/>
                <a:ea typeface="ＭＳ Ｐゴシック" charset="0"/>
                <a:cs typeface="ＭＳ Ｐゴシック" charset="0"/>
              </a:rPr>
              <a:t> del comportamento accertato, rivelatosi formalmente non conforme al dettato normativo di riferimento, prevista dal legislatore, che postula un esercizio concreto della potestà sanzionatoria non disgiunto da valutazioni discrezionali in ordine allo specifico pregiudizio arrecato alle funzioni di vigilanza.</a:t>
            </a:r>
          </a:p>
          <a:p>
            <a:pPr marL="0" indent="0" algn="just" eaLnBrk="1" hangingPunct="1">
              <a:buFont typeface="Arial" charset="0"/>
              <a:buNone/>
            </a:pPr>
            <a:r>
              <a:rPr lang="it-IT" sz="2200" b="1">
                <a:latin typeface="Calibri" charset="0"/>
                <a:ea typeface="ＭＳ Ｐゴシック" charset="0"/>
                <a:cs typeface="ＭＳ Ｐゴシック" charset="0"/>
              </a:rPr>
              <a:t>Ove sia accertato che dall’</a:t>
            </a:r>
            <a:r>
              <a:rPr lang="it-IT" altLang="ja-JP" sz="2200" b="1">
                <a:latin typeface="Calibri" charset="0"/>
                <a:ea typeface="ＭＳ Ｐゴシック" charset="0"/>
                <a:cs typeface="ＭＳ Ｐゴシック" charset="0"/>
              </a:rPr>
              <a:t>infrazione riscontrata non è derivato nocumento a tali funzioni, è consentito dalla norma non avviare il procedimento sanzionatorio e, pertanto, non provvedere alla contestazione degli addebiti.</a:t>
            </a:r>
            <a:endParaRPr lang="it-IT" sz="2200" b="1">
              <a:latin typeface="Calibri" charset="0"/>
              <a:ea typeface="ＭＳ Ｐゴシック" charset="0"/>
              <a:cs typeface="ＭＳ Ｐゴシック" charset="0"/>
            </a:endParaRPr>
          </a:p>
        </p:txBody>
      </p:sp>
    </p:spTree>
    <p:extLst>
      <p:ext uri="{BB962C8B-B14F-4D97-AF65-F5344CB8AC3E}">
        <p14:creationId xmlns:p14="http://schemas.microsoft.com/office/powerpoint/2010/main" val="163745033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olo 1"/>
          <p:cNvSpPr>
            <a:spLocks noGrp="1"/>
          </p:cNvSpPr>
          <p:nvPr>
            <p:ph type="title" idx="4294967295"/>
          </p:nvPr>
        </p:nvSpPr>
        <p:spPr>
          <a:xfrm>
            <a:off x="827088" y="1125538"/>
            <a:ext cx="7653337" cy="503237"/>
          </a:xfrm>
          <a:solidFill>
            <a:srgbClr val="C0504D"/>
          </a:solidFill>
        </p:spPr>
        <p:txBody>
          <a:bodyPr/>
          <a:lstStyle/>
          <a:p>
            <a:pPr marL="514350" indent="-514350" eaLnBrk="1" hangingPunct="1"/>
            <a:r>
              <a:rPr lang="it-IT" sz="3200" b="1" u="sng">
                <a:latin typeface="Calibri" charset="0"/>
                <a:ea typeface="ＭＳ Ｐゴシック" charset="0"/>
                <a:cs typeface="ＭＳ Ｐゴシック" charset="0"/>
              </a:rPr>
              <a:t>Orientamenti in discussione</a:t>
            </a:r>
          </a:p>
        </p:txBody>
      </p:sp>
      <p:sp>
        <p:nvSpPr>
          <p:cNvPr id="59394" name="Segnaposto contenuto 2"/>
          <p:cNvSpPr>
            <a:spLocks noGrp="1"/>
          </p:cNvSpPr>
          <p:nvPr>
            <p:ph idx="4294967295"/>
          </p:nvPr>
        </p:nvSpPr>
        <p:spPr>
          <a:xfrm>
            <a:off x="457200" y="1844675"/>
            <a:ext cx="8229600" cy="3921125"/>
          </a:xfrm>
        </p:spPr>
        <p:txBody>
          <a:bodyPr/>
          <a:lstStyle/>
          <a:p>
            <a:pPr marL="0" indent="0" algn="ctr" eaLnBrk="1" hangingPunct="1">
              <a:buFont typeface="Arial" charset="0"/>
              <a:buNone/>
            </a:pPr>
            <a:r>
              <a:rPr lang="it-IT" sz="2200" b="1" u="sng">
                <a:latin typeface="Calibri" charset="0"/>
                <a:ea typeface="ＭＳ Ｐゴシック" charset="0"/>
                <a:cs typeface="ＭＳ Ｐゴシック" charset="0"/>
              </a:rPr>
              <a:t>“Mancanza del pregiudizio” secondo IVASS</a:t>
            </a:r>
          </a:p>
          <a:p>
            <a:pPr marL="0" indent="0" algn="just" eaLnBrk="1" hangingPunct="1">
              <a:buFont typeface="Arial" charset="0"/>
              <a:buNone/>
            </a:pPr>
            <a:endParaRPr lang="it-IT" sz="2200" b="1" u="sng">
              <a:latin typeface="Calibri" charset="0"/>
              <a:ea typeface="ＭＳ Ｐゴシック" charset="0"/>
              <a:cs typeface="ＭＳ Ｐゴシック" charset="0"/>
            </a:endParaRPr>
          </a:p>
          <a:p>
            <a:pPr marL="0" indent="0" algn="just" eaLnBrk="1" hangingPunct="1">
              <a:buFont typeface="Arial" charset="0"/>
              <a:buNone/>
            </a:pPr>
            <a:r>
              <a:rPr lang="it-IT" sz="2200" b="1" u="sng">
                <a:latin typeface="Calibri" charset="0"/>
                <a:ea typeface="ＭＳ Ｐゴシック" charset="0"/>
                <a:cs typeface="ＭＳ Ｐゴシック" charset="0"/>
              </a:rPr>
              <a:t>Valutazione discrezionale di non offensività di cui deve rimanere traccia documentale dei documenti preistruttori sia con riferimento all</a:t>
            </a:r>
            <a:r>
              <a:rPr lang="ja-JP" altLang="it-IT" sz="2200" b="1" u="sng">
                <a:latin typeface="Calibri" charset="0"/>
                <a:ea typeface="ＭＳ Ｐゴシック" charset="0"/>
                <a:cs typeface="ＭＳ Ｐゴシック" charset="0"/>
              </a:rPr>
              <a:t>’</a:t>
            </a:r>
            <a:r>
              <a:rPr lang="it-IT" altLang="ja-JP" sz="2200" b="1" u="sng">
                <a:latin typeface="Calibri" charset="0"/>
                <a:ea typeface="ＭＳ Ｐゴシック" charset="0"/>
                <a:cs typeface="ＭＳ Ｐゴシック" charset="0"/>
              </a:rPr>
              <a:t>esercizio delle funzioni di vigilanza, sia con riferimento agli interessi degli assicurati/consumatori</a:t>
            </a:r>
            <a:r>
              <a:rPr lang="it-IT" altLang="ja-JP" sz="2200">
                <a:latin typeface="Calibri" charset="0"/>
                <a:ea typeface="ＭＳ Ｐゴシック" charset="0"/>
                <a:cs typeface="ＭＳ Ｐゴシック" charset="0"/>
              </a:rPr>
              <a:t> (e la valutazione discrezionale di offensività?)</a:t>
            </a:r>
          </a:p>
          <a:p>
            <a:pPr marL="0" indent="0" algn="just" eaLnBrk="1" hangingPunct="1">
              <a:buFont typeface="Arial" charset="0"/>
              <a:buNone/>
            </a:pPr>
            <a:endParaRPr lang="it-IT" altLang="ja-JP" sz="2200" b="1" u="sng">
              <a:latin typeface="Calibri" charset="0"/>
              <a:ea typeface="ＭＳ Ｐゴシック" charset="0"/>
              <a:cs typeface="ＭＳ Ｐゴシック" charset="0"/>
            </a:endParaRPr>
          </a:p>
          <a:p>
            <a:pPr marL="0" indent="0" algn="just" eaLnBrk="1" hangingPunct="1">
              <a:buFont typeface="Arial" charset="0"/>
              <a:buNone/>
            </a:pPr>
            <a:r>
              <a:rPr lang="it-IT" altLang="ja-JP" sz="2200" b="1" u="sng">
                <a:latin typeface="Calibri" charset="0"/>
                <a:ea typeface="ＭＳ Ｐゴシック" charset="0"/>
                <a:cs typeface="ＭＳ Ｐゴシック" charset="0"/>
              </a:rPr>
              <a:t>In ogni caso: maggiore cautela nella valutazione discrezionale di mancanza di pregiudizio nel caso di vigilanza sulla correttezza dei comportamenti nei confronti degli assicurati e dei terzi</a:t>
            </a:r>
          </a:p>
        </p:txBody>
      </p:sp>
    </p:spTree>
    <p:extLst>
      <p:ext uri="{BB962C8B-B14F-4D97-AF65-F5344CB8AC3E}">
        <p14:creationId xmlns:p14="http://schemas.microsoft.com/office/powerpoint/2010/main" val="34325372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0" y="6248400"/>
            <a:ext cx="2590800" cy="457200"/>
          </a:xfrm>
          <a:prstGeom prst="rect">
            <a:avLst/>
          </a:prstGeom>
          <a:noFill/>
          <a:ln w="9525">
            <a:noFill/>
            <a:miter lim="800000"/>
            <a:headEnd/>
            <a:tailEnd/>
          </a:ln>
        </p:spPr>
        <p:txBody>
          <a:bodyPr>
            <a:prstTxWarp prst="textNoShape">
              <a:avLst/>
            </a:prstTxWarp>
            <a:spAutoFit/>
          </a:bodyPr>
          <a:lstStyle/>
          <a:p>
            <a:endParaRPr lang="it-IT"/>
          </a:p>
        </p:txBody>
      </p:sp>
      <p:sp>
        <p:nvSpPr>
          <p:cNvPr id="14340" name="Rectangle 4"/>
          <p:cNvSpPr>
            <a:spLocks noChangeArrowheads="1"/>
          </p:cNvSpPr>
          <p:nvPr/>
        </p:nvSpPr>
        <p:spPr bwMode="auto">
          <a:xfrm>
            <a:off x="1736725" y="6118225"/>
            <a:ext cx="184150" cy="457200"/>
          </a:xfrm>
          <a:prstGeom prst="rect">
            <a:avLst/>
          </a:prstGeom>
          <a:noFill/>
          <a:ln w="9525">
            <a:noFill/>
            <a:miter lim="800000"/>
            <a:headEnd/>
            <a:tailEnd/>
          </a:ln>
        </p:spPr>
        <p:txBody>
          <a:bodyPr wrap="none">
            <a:prstTxWarp prst="textNoShape">
              <a:avLst/>
            </a:prstTxWarp>
            <a:spAutoFit/>
          </a:bodyPr>
          <a:lstStyle/>
          <a:p>
            <a:endParaRPr lang="it-IT"/>
          </a:p>
        </p:txBody>
      </p:sp>
      <p:sp>
        <p:nvSpPr>
          <p:cNvPr id="7" name="CasellaDiTesto 6"/>
          <p:cNvSpPr txBox="1"/>
          <p:nvPr/>
        </p:nvSpPr>
        <p:spPr>
          <a:xfrm>
            <a:off x="755576" y="1844824"/>
            <a:ext cx="7632848" cy="3108544"/>
          </a:xfrm>
          <a:prstGeom prst="rect">
            <a:avLst/>
          </a:prstGeom>
          <a:solidFill>
            <a:schemeClr val="tx2">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it-IT" sz="2800" dirty="0" smtClean="0">
                <a:latin typeface="Cambria"/>
                <a:cs typeface="Cambria"/>
              </a:rPr>
              <a:t>Dallo schema di Regolamento IVASS sull’applicazione delle sanzioni amministrative pecuniarie </a:t>
            </a:r>
            <a:r>
              <a:rPr lang="it-IT" sz="2800" dirty="0">
                <a:latin typeface="Cambria"/>
                <a:cs typeface="Cambria"/>
              </a:rPr>
              <a:t>(Doc. di consultazione n. </a:t>
            </a:r>
            <a:r>
              <a:rPr lang="it-IT" sz="2800" dirty="0" smtClean="0">
                <a:latin typeface="Cambria"/>
                <a:cs typeface="Cambria"/>
              </a:rPr>
              <a:t>7/</a:t>
            </a:r>
            <a:r>
              <a:rPr lang="it-IT" sz="2800" dirty="0">
                <a:latin typeface="Cambria"/>
                <a:cs typeface="Cambria"/>
              </a:rPr>
              <a:t>2013)</a:t>
            </a:r>
            <a:r>
              <a:rPr lang="it-IT" sz="2800" dirty="0" smtClean="0">
                <a:latin typeface="Cambria"/>
                <a:cs typeface="Cambria"/>
              </a:rPr>
              <a:t> allo schema di Regolamento IVASS sull’applicazione delle sanzioni disciplinari nei confronti degli intermediari assicurativi e riassicurativi (Doc. di consultazione n. 6/2013).</a:t>
            </a:r>
            <a:endParaRPr lang="it-IT" sz="2800" dirty="0">
              <a:latin typeface="Cambria"/>
              <a:cs typeface="Cambria"/>
            </a:endParaRPr>
          </a:p>
        </p:txBody>
      </p:sp>
    </p:spTree>
    <p:extLst>
      <p:ext uri="{BB962C8B-B14F-4D97-AF65-F5344CB8AC3E}">
        <p14:creationId xmlns:p14="http://schemas.microsoft.com/office/powerpoint/2010/main" val="365630382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1967</TotalTime>
  <Words>5603</Words>
  <Application>Microsoft Macintosh PowerPoint</Application>
  <PresentationFormat>Presentazione su schermo (4:3)</PresentationFormat>
  <Paragraphs>428</Paragraphs>
  <Slides>69</Slides>
  <Notes>0</Notes>
  <HiddenSlides>0</HiddenSlides>
  <MMClips>0</MMClips>
  <ScaleCrop>false</ScaleCrop>
  <HeadingPairs>
    <vt:vector size="4" baseType="variant">
      <vt:variant>
        <vt:lpstr>Tema</vt:lpstr>
      </vt:variant>
      <vt:variant>
        <vt:i4>1</vt:i4>
      </vt:variant>
      <vt:variant>
        <vt:lpstr>Titoli diapositive</vt:lpstr>
      </vt:variant>
      <vt:variant>
        <vt:i4>69</vt:i4>
      </vt:variant>
    </vt:vector>
  </HeadingPairs>
  <TitlesOfParts>
    <vt:vector size="70" baseType="lpstr">
      <vt:lpstr>Tema di Office</vt:lpstr>
      <vt:lpstr>LA NUOVA ASSICURAZIONE E LA NUOVA INTERMEDIAZIONE NELL’ERA  DELLA COMUNICAZIONE DIGITALE:   SINTOMI DI UN CAMBIAMENTO EPOCALE</vt:lpstr>
      <vt:lpstr>UNA PRESA D’ATTO:  L’ERA DELLA COMUNICAZIONE  DIGITALE</vt:lpstr>
      <vt:lpstr>L’ERA DELLA  ASSICURAZIONE DIGITALE</vt:lpstr>
      <vt:lpstr> L’articolo 22 del “decreto sviluppo bis”: UNA NORMA/MANIFESTO </vt:lpstr>
      <vt:lpstr>Presentazione di PowerPoint</vt:lpstr>
      <vt:lpstr> L’articolo 22 del “decreto sviluppo bis” </vt:lpstr>
      <vt:lpstr>Presentazione di PowerPoint</vt:lpstr>
      <vt:lpstr>Presentazione di PowerPoint</vt:lpstr>
      <vt:lpstr>L’ERA DELLA COMUNICAZIONE  DIGITALE</vt:lpstr>
      <vt:lpstr>L’ERA DELLA COMUNICAZIONE  DIGITALE</vt:lpstr>
      <vt:lpstr>L’ERA DELLA COMUNICAZIONE  DIGITALE</vt:lpstr>
      <vt:lpstr>L’ERA DELLA COMUNICAZIONE  DIGITALE</vt:lpstr>
      <vt:lpstr>L’ERA DELLA COMUNICAZIONE  DIGITALE</vt:lpstr>
      <vt:lpstr>L’ERA DELLA COMUNICAZIONE  DIGITALE</vt:lpstr>
      <vt:lpstr> L’articolo 22 del “decreto sviluppo bis” </vt:lpstr>
      <vt:lpstr> L’articolo 22 del “decreto sviluppo bis” </vt:lpstr>
      <vt:lpstr>Presentazione di PowerPoint</vt:lpstr>
      <vt:lpstr>Presentazione di PowerPoint</vt:lpstr>
      <vt:lpstr>Presentazione di PowerPoint</vt:lpstr>
      <vt:lpstr>Presentazione di PowerPoint</vt:lpstr>
      <vt:lpstr>Presentazione di PowerPoint</vt:lpstr>
      <vt:lpstr>Presentazione di PowerPoint</vt:lpstr>
      <vt:lpstr> Il provvedimento dell’AGCM (AVVIO DELL’ISTRUTTORIA) sulle clausole che disincentivano l’assunzione di plurimandati</vt:lpstr>
      <vt:lpstr>Il provvedimento dell’AGCM sulle clausole che disincentivano l’assunzione di plurimandati</vt:lpstr>
      <vt:lpstr>Il provvedimento dell’AGCM sulle clausole che disincentivano l’assunzione di plurimandati</vt:lpstr>
      <vt:lpstr>Il provvedimento dell’AGCM sulle clausole che disincentivano l’assunzione di plurimandati</vt:lpstr>
      <vt:lpstr>Il provvedimento dell’AGCM sulle clausole che disincentivano l’assunzione di plurimandati</vt:lpstr>
      <vt:lpstr>Il provvedimento dell’AGCM sulle clausole che disincentivano l’assunzione di plurimandati</vt:lpstr>
      <vt:lpstr>Presentazione di PowerPoint</vt:lpstr>
      <vt:lpstr>Il provvedimento dell’AGCM sulle clausole che disincentivano l’assunzione di plurimandati</vt:lpstr>
      <vt:lpstr> Il provvedimento dell’AGCM sulle clausole che disincentivano l’assunzione di plurimandati</vt:lpstr>
      <vt:lpstr> Il provvedimento dell’AGCM sulle clausole che disincentivano l’assunzione di plurimandati</vt:lpstr>
      <vt:lpstr> QUALI ACCORDI DI COLLABORAZIONE? </vt:lpstr>
      <vt:lpstr> QUALI ACCORDI DI COLLABORAZIONE? </vt:lpstr>
      <vt:lpstr> QUALI ACCORDI DI COLLABORAZIONE? </vt:lpstr>
      <vt:lpstr> MA LA LIBERTA’  DI COLLABORARE DEVE CONFRONTARSI CON UNA NORMATIVA CHE DOVRA’ ESSERE RIVISTA, IN QUANTO CONCEPITA NELLA “PSEUDO” VIGENZA DEL  DIVIETO  DI COOPERAZIONE.   EMERGONO ALCUNE COMPLESSITA’ DI APPLICAZIONE E TALUNI DUBBI INTERPRETATIVI</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Relazione sull’attività svolta dall’Istituto 26/6/2013</vt:lpstr>
      <vt:lpstr>Relazione sull’attività svolta dall’Istituto 26/6/2013</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Principi generali - Gli artt. 326 e 327 del Codice delle Assicurazioni </vt:lpstr>
      <vt:lpstr>Prima lettura dello schema di regolamento</vt:lpstr>
      <vt:lpstr> Orientamenti in discussione</vt:lpstr>
      <vt:lpstr>Interpretazioni dell’art. 326 Cap</vt:lpstr>
      <vt:lpstr>Orientamenti in discussione</vt:lpstr>
      <vt:lpstr>Orientamenti in discussione</vt:lpstr>
      <vt:lpstr>Presentazione di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dc:creator>
  <cp:lastModifiedBy>maurizio</cp:lastModifiedBy>
  <cp:revision>157</cp:revision>
  <dcterms:created xsi:type="dcterms:W3CDTF">2012-11-22T11:04:35Z</dcterms:created>
  <dcterms:modified xsi:type="dcterms:W3CDTF">2013-10-03T12:53:10Z</dcterms:modified>
</cp:coreProperties>
</file>